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12" r:id="rId6"/>
    <p:sldId id="295" r:id="rId7"/>
    <p:sldId id="296" r:id="rId8"/>
    <p:sldId id="297" r:id="rId9"/>
    <p:sldId id="298" r:id="rId10"/>
    <p:sldId id="257" r:id="rId11"/>
    <p:sldId id="305" r:id="rId12"/>
    <p:sldId id="258" r:id="rId13"/>
    <p:sldId id="311" r:id="rId14"/>
    <p:sldId id="301" r:id="rId15"/>
    <p:sldId id="259" r:id="rId16"/>
    <p:sldId id="302" r:id="rId17"/>
    <p:sldId id="260" r:id="rId18"/>
    <p:sldId id="261" r:id="rId19"/>
    <p:sldId id="262" r:id="rId20"/>
    <p:sldId id="263" r:id="rId21"/>
    <p:sldId id="264" r:id="rId22"/>
    <p:sldId id="308" r:id="rId23"/>
    <p:sldId id="307" r:id="rId24"/>
    <p:sldId id="309" r:id="rId25"/>
    <p:sldId id="306" r:id="rId26"/>
    <p:sldId id="270" r:id="rId27"/>
    <p:sldId id="271" r:id="rId28"/>
    <p:sldId id="272" r:id="rId29"/>
    <p:sldId id="299" r:id="rId30"/>
    <p:sldId id="287" r:id="rId31"/>
    <p:sldId id="303" r:id="rId32"/>
    <p:sldId id="304" r:id="rId33"/>
    <p:sldId id="288" r:id="rId34"/>
    <p:sldId id="289" r:id="rId35"/>
    <p:sldId id="290"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3.wav"/><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2.xml.rels><?xml version="1.0" encoding="UTF-8" standalone="yes"?>
<Relationships xmlns="http://schemas.openxmlformats.org/package/2006/relationships"><Relationship Id="rId2" Type="http://schemas.openxmlformats.org/officeDocument/2006/relationships/hyperlink" Target="mailto:T.sodagar91@gma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7"/>
            <a:ext cx="7772400" cy="2171714"/>
          </a:xfrm>
        </p:spPr>
        <p:txBody>
          <a:bodyPr>
            <a:normAutofit/>
          </a:bodyPr>
          <a:lstStyle/>
          <a:p>
            <a:r>
              <a:rPr lang="fa-IR" sz="4000" dirty="0" smtClean="0">
                <a:cs typeface="B Yagut" pitchFamily="2" charset="-78"/>
              </a:rPr>
              <a:t>آشنایی با بیماری های واگیر</a:t>
            </a:r>
            <a:endParaRPr lang="fa-IR" sz="4000" dirty="0">
              <a:cs typeface="B Yagut" pitchFamily="2" charset="-78"/>
            </a:endParaRPr>
          </a:p>
        </p:txBody>
      </p:sp>
      <p:sp>
        <p:nvSpPr>
          <p:cNvPr id="3" name="Subtitle 2"/>
          <p:cNvSpPr>
            <a:spLocks noGrp="1"/>
          </p:cNvSpPr>
          <p:nvPr>
            <p:ph type="subTitle" idx="1"/>
          </p:nvPr>
        </p:nvSpPr>
        <p:spPr>
          <a:xfrm>
            <a:off x="1371600" y="3124200"/>
            <a:ext cx="6400800" cy="2514600"/>
          </a:xfrm>
        </p:spPr>
        <p:txBody>
          <a:bodyPr>
            <a:normAutofit/>
          </a:bodyPr>
          <a:lstStyle/>
          <a:p>
            <a:r>
              <a:rPr lang="fa-IR" sz="4000" dirty="0" smtClean="0">
                <a:solidFill>
                  <a:schemeClr val="tx1"/>
                </a:solidFill>
                <a:cs typeface="B Yagut" pitchFamily="2" charset="-78"/>
              </a:rPr>
              <a:t>بیماری آمیبیازیس</a:t>
            </a:r>
            <a:endParaRPr lang="fa-IR" sz="4000" dirty="0">
              <a:solidFill>
                <a:schemeClr val="tx1"/>
              </a:solidFill>
              <a:cs typeface="B Yagut"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ﻋﻼﺋﻢ ﺑﯿﻤﺎری آﻣﯿﺒﯿﺎزﯾﺲ</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150000"/>
              </a:lnSpc>
              <a:buNone/>
            </a:pPr>
            <a:r>
              <a:rPr lang="en-US" dirty="0" smtClean="0">
                <a:cs typeface="B Yagut" pitchFamily="2" charset="-78"/>
              </a:rPr>
              <a:t>.</a:t>
            </a:r>
            <a:r>
              <a:rPr lang="fa-IR" dirty="0" smtClean="0">
                <a:cs typeface="B Yagut" pitchFamily="2" charset="-78"/>
              </a:rPr>
              <a:t>-اﺳﻬﺎل ﮐﻪ ﻣﻤﮑﻦ اﺳﺖ ﻫﻤﺮاه ﺑﺎ ﺧﻮن و ﺑﻠﻐﻢ ﺑﺎﺷﺪ</a:t>
            </a:r>
          </a:p>
          <a:p>
            <a:pPr algn="r">
              <a:lnSpc>
                <a:spcPct val="150000"/>
              </a:lnSpc>
              <a:buNone/>
            </a:pPr>
            <a:r>
              <a:rPr lang="fa-IR" dirty="0" smtClean="0">
                <a:cs typeface="B Yagut" pitchFamily="2" charset="-78"/>
              </a:rPr>
              <a:t>- تب</a:t>
            </a:r>
          </a:p>
          <a:p>
            <a:pPr algn="r">
              <a:lnSpc>
                <a:spcPct val="150000"/>
              </a:lnSpc>
              <a:buNone/>
            </a:pPr>
            <a:r>
              <a:rPr lang="fa-IR" dirty="0" smtClean="0">
                <a:cs typeface="B Yagut" pitchFamily="2" charset="-78"/>
              </a:rPr>
              <a:t>-دردﻫﺎی ﺷﮑﻤﯽ</a:t>
            </a:r>
          </a:p>
          <a:p>
            <a:pPr algn="r">
              <a:lnSpc>
                <a:spcPct val="150000"/>
              </a:lnSpc>
              <a:buNone/>
            </a:pPr>
            <a:r>
              <a:rPr lang="en-US" dirty="0" smtClean="0">
                <a:cs typeface="B Yagut" pitchFamily="2" charset="-78"/>
              </a:rPr>
              <a:t> </a:t>
            </a:r>
            <a:r>
              <a:rPr lang="fa-IR" dirty="0" smtClean="0">
                <a:cs typeface="B Yagut" pitchFamily="2" charset="-78"/>
              </a:rPr>
              <a:t>-دل ﭘﯿﭽه</a:t>
            </a:r>
          </a:p>
          <a:p>
            <a:pPr algn="r">
              <a:lnSpc>
                <a:spcPct val="150000"/>
              </a:lnSpc>
              <a:buNone/>
            </a:pPr>
            <a:endParaRPr lang="fa-IR" dirty="0">
              <a:cs typeface="B Yagut" pitchFamily="2" charset="-78"/>
            </a:endParaRPr>
          </a:p>
        </p:txBody>
      </p:sp>
      <p:pic>
        <p:nvPicPr>
          <p:cNvPr id="4" name="~PP1351.WAV">
            <a:hlinkClick r:id="" action="ppaction://media"/>
          </p:cNvPr>
          <p:cNvPicPr>
            <a:picLocks noRot="1" noChangeAspect="1"/>
          </p:cNvPicPr>
          <p:nvPr>
            <a:wavAudioFile r:embed="rId1" name="~PP1351.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le 1"/>
          <p:cNvSpPr>
            <a:spLocks noGrp="1"/>
          </p:cNvSpPr>
          <p:nvPr>
            <p:ph type="title"/>
          </p:nvPr>
        </p:nvSpPr>
        <p:spPr/>
        <p:txBody>
          <a:bodyPr>
            <a:normAutofit/>
          </a:bodyPr>
          <a:lstStyle/>
          <a:p>
            <a:pPr eaLnBrk="1" hangingPunct="1"/>
            <a:r>
              <a:rPr lang="fa-IR" sz="4000" dirty="0" smtClean="0">
                <a:cs typeface="B Yagut" pitchFamily="2" charset="-78"/>
              </a:rPr>
              <a:t>آلودگی به انگلی آمیبیازیس</a:t>
            </a:r>
            <a:endParaRPr lang="en-US" sz="4000" dirty="0" smtClean="0">
              <a:cs typeface="B Yagut" pitchFamily="2" charset="-78"/>
            </a:endParaRPr>
          </a:p>
        </p:txBody>
      </p:sp>
      <p:sp>
        <p:nvSpPr>
          <p:cNvPr id="395267" name="Content Placeholder 2"/>
          <p:cNvSpPr>
            <a:spLocks noGrp="1"/>
          </p:cNvSpPr>
          <p:nvPr>
            <p:ph idx="1"/>
          </p:nvPr>
        </p:nvSpPr>
        <p:spPr/>
        <p:txBody>
          <a:bodyPr>
            <a:normAutofit/>
          </a:bodyPr>
          <a:lstStyle/>
          <a:p>
            <a:pPr algn="r" eaLnBrk="1" hangingPunct="1">
              <a:lnSpc>
                <a:spcPct val="200000"/>
              </a:lnSpc>
              <a:buNone/>
            </a:pPr>
            <a:r>
              <a:rPr lang="fa-IR" sz="3600" dirty="0" smtClean="0">
                <a:cs typeface="B Yagut" pitchFamily="2" charset="-78"/>
              </a:rPr>
              <a:t>اغلب بدون نشانه های بالینی است ولی ممکن است تحت شرایط خاص تظاهرات بالینی داشته باشد</a:t>
            </a:r>
            <a:r>
              <a:rPr lang="fa-IR" dirty="0" smtClean="0">
                <a:cs typeface="B Yagut" pitchFamily="2" charset="-78"/>
              </a:rPr>
              <a:t>. </a:t>
            </a:r>
            <a:endParaRPr lang="en-US" dirty="0" smtClean="0">
              <a:cs typeface="B Yagut" pitchFamily="2" charset="-78"/>
            </a:endParaRPr>
          </a:p>
        </p:txBody>
      </p:sp>
      <p:pic>
        <p:nvPicPr>
          <p:cNvPr id="4" name="~PP3847.WAV">
            <a:hlinkClick r:id="" action="ppaction://media"/>
          </p:cNvPr>
          <p:cNvPicPr>
            <a:picLocks noRot="1" noChangeAspect="1"/>
          </p:cNvPicPr>
          <p:nvPr>
            <a:wavAudioFile r:embed="rId1" name="~PP384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6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افراد در معرض خطر آمیبیازیس</a:t>
            </a:r>
            <a:r>
              <a:rPr lang="en-US" sz="4000" dirty="0" smtClean="0">
                <a:cs typeface="B Yagut" pitchFamily="2" charset="-78"/>
              </a:rPr>
              <a:t/>
            </a:r>
            <a:br>
              <a:rPr lang="en-US" sz="4000" dirty="0" smtClean="0">
                <a:cs typeface="B Yagut" pitchFamily="2" charset="-78"/>
              </a:rPr>
            </a:br>
            <a:r>
              <a:rPr lang="fa-IR" sz="4000" dirty="0" smtClean="0">
                <a:cs typeface="B Yagut" pitchFamily="2" charset="-78"/>
              </a:rPr>
              <a:t/>
            </a:r>
            <a:br>
              <a:rPr lang="fa-IR" sz="4000" dirty="0" smtClean="0">
                <a:cs typeface="B Yagut" pitchFamily="2" charset="-78"/>
              </a:rPr>
            </a:br>
            <a:endParaRPr lang="fa-IR" sz="4000" dirty="0">
              <a:cs typeface="B Yagut" pitchFamily="2" charset="-78"/>
            </a:endParaRPr>
          </a:p>
        </p:txBody>
      </p:sp>
      <p:sp>
        <p:nvSpPr>
          <p:cNvPr id="3" name="Content Placeholder 2"/>
          <p:cNvSpPr>
            <a:spLocks noGrp="1"/>
          </p:cNvSpPr>
          <p:nvPr>
            <p:ph idx="1"/>
          </p:nvPr>
        </p:nvSpPr>
        <p:spPr>
          <a:xfrm>
            <a:off x="304800" y="1600200"/>
            <a:ext cx="8610600" cy="4525963"/>
          </a:xfrm>
        </p:spPr>
        <p:txBody>
          <a:bodyPr>
            <a:noAutofit/>
          </a:bodyPr>
          <a:lstStyle/>
          <a:p>
            <a:pPr algn="r">
              <a:lnSpc>
                <a:spcPct val="150000"/>
              </a:lnSpc>
              <a:buNone/>
            </a:pPr>
            <a:r>
              <a:rPr lang="fa-IR" sz="2800" dirty="0" smtClean="0">
                <a:cs typeface="B Yagut" pitchFamily="2" charset="-78"/>
              </a:rPr>
              <a:t>-افرادی که در مناطق گرمسیری با شرایط بهداشتی فقیر زندگی می کنند. </a:t>
            </a:r>
          </a:p>
          <a:p>
            <a:pPr algn="r">
              <a:lnSpc>
                <a:spcPct val="150000"/>
              </a:lnSpc>
              <a:buNone/>
            </a:pPr>
            <a:r>
              <a:rPr lang="fa-IR" sz="2800" dirty="0" smtClean="0">
                <a:cs typeface="B Yagut" pitchFamily="2" charset="-78"/>
              </a:rPr>
              <a:t>-افرادی که به مکان های گرمسیری که شرایط نامناسب بهداشتی دارند، سفر کرده اند.</a:t>
            </a:r>
          </a:p>
          <a:p>
            <a:pPr algn="r">
              <a:lnSpc>
                <a:spcPct val="150000"/>
              </a:lnSpc>
              <a:buNone/>
            </a:pPr>
            <a:r>
              <a:rPr lang="fa-IR" sz="2800" dirty="0" smtClean="0">
                <a:cs typeface="B Yagut" pitchFamily="2" charset="-78"/>
              </a:rPr>
              <a:t>-مهاجران از کشورهای گرمسیری که شرایط نامناسب بهداشتی دارند.</a:t>
            </a:r>
          </a:p>
          <a:p>
            <a:pPr algn="r">
              <a:lnSpc>
                <a:spcPct val="150000"/>
              </a:lnSpc>
              <a:buNone/>
            </a:pPr>
            <a:r>
              <a:rPr lang="fa-IR" sz="2800" dirty="0" smtClean="0">
                <a:cs typeface="B Yagut" pitchFamily="2" charset="-78"/>
              </a:rPr>
              <a:t>-افرادی که در مکان هایی زندگی می کنند که شرایط نامناسب بهداشتی دارند</a:t>
            </a:r>
          </a:p>
          <a:p>
            <a:pPr algn="r">
              <a:lnSpc>
                <a:spcPct val="150000"/>
              </a:lnSpc>
            </a:pPr>
            <a:endParaRPr lang="fa-IR" sz="2800" dirty="0">
              <a:cs typeface="B Yagut" pitchFamily="2" charset="-78"/>
            </a:endParaRPr>
          </a:p>
        </p:txBody>
      </p:sp>
      <p:pic>
        <p:nvPicPr>
          <p:cNvPr id="4" name="~PP3740.WAV">
            <a:hlinkClick r:id="" action="ppaction://media"/>
          </p:cNvPr>
          <p:cNvPicPr>
            <a:picLocks noRot="1" noChangeAspect="1"/>
          </p:cNvPicPr>
          <p:nvPr>
            <a:wavAudioFile r:embed="rId1" name="~PP3740.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itle 1"/>
          <p:cNvSpPr>
            <a:spLocks noGrp="1"/>
          </p:cNvSpPr>
          <p:nvPr>
            <p:ph type="title"/>
          </p:nvPr>
        </p:nvSpPr>
        <p:spPr/>
        <p:txBody>
          <a:bodyPr>
            <a:normAutofit/>
          </a:bodyPr>
          <a:lstStyle/>
          <a:p>
            <a:pPr eaLnBrk="1" hangingPunct="1"/>
            <a:r>
              <a:rPr lang="fa-IR" sz="4000" dirty="0" smtClean="0">
                <a:cs typeface="B Yagut" pitchFamily="2" charset="-78"/>
              </a:rPr>
              <a:t>شکل روده ای انگل</a:t>
            </a:r>
            <a:endParaRPr lang="en-US" sz="4000" dirty="0" smtClean="0">
              <a:cs typeface="B Yagut" pitchFamily="2" charset="-78"/>
            </a:endParaRPr>
          </a:p>
        </p:txBody>
      </p:sp>
      <p:sp>
        <p:nvSpPr>
          <p:cNvPr id="396291"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این آلودگی از حالات حاد  واسهال بسیار شدید توام با خون وبلغم (اسهال آمیبی)تا ناراحتی های ملایم شکم همراه با اسهال توام با خون وبلغم که به تناوب یبوست یا فروکش موقتی در پی دارد شروع می شود.</a:t>
            </a:r>
            <a:endParaRPr lang="en-US" dirty="0" smtClean="0">
              <a:cs typeface="B Yagut" pitchFamily="2" charset="-78"/>
            </a:endParaRPr>
          </a:p>
        </p:txBody>
      </p:sp>
      <p:pic>
        <p:nvPicPr>
          <p:cNvPr id="4" name="~PP1382.WAV">
            <a:hlinkClick r:id="" action="ppaction://media"/>
          </p:cNvPr>
          <p:cNvPicPr>
            <a:picLocks noRot="1" noChangeAspect="1"/>
          </p:cNvPicPr>
          <p:nvPr>
            <a:wavAudioFile r:embed="rId1" name="~PP1382.WAV"/>
          </p:nvPr>
        </p:nvPicPr>
        <p:blipFill>
          <a:blip r:embed="rId3" cstate="print"/>
          <a:stretch>
            <a:fillRect/>
          </a:stretch>
        </p:blipFill>
        <p:spPr>
          <a:xfrm>
            <a:off x="8696325" y="6410325"/>
            <a:ext cx="304800" cy="304800"/>
          </a:xfrm>
          <a:prstGeom prst="rect">
            <a:avLst/>
          </a:prstGeom>
        </p:spPr>
      </p:pic>
    </p:spTree>
  </p:cSld>
  <p:clrMapOvr>
    <a:masterClrMapping/>
  </p:clrMapOvr>
  <p:transition advTm="22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itle 1"/>
          <p:cNvSpPr>
            <a:spLocks noGrp="1"/>
          </p:cNvSpPr>
          <p:nvPr>
            <p:ph type="title"/>
          </p:nvPr>
        </p:nvSpPr>
        <p:spPr/>
        <p:txBody>
          <a:bodyPr>
            <a:normAutofit/>
          </a:bodyPr>
          <a:lstStyle/>
          <a:p>
            <a:pPr eaLnBrk="1" hangingPunct="1"/>
            <a:r>
              <a:rPr lang="fa-IR" sz="4000" dirty="0" smtClean="0">
                <a:cs typeface="B Yagut" pitchFamily="2" charset="-78"/>
              </a:rPr>
              <a:t>ضایعات آمیبیازیس </a:t>
            </a:r>
            <a:endParaRPr lang="en-US" sz="4000" dirty="0" smtClean="0">
              <a:cs typeface="B Yagut" pitchFamily="2" charset="-78"/>
            </a:endParaRPr>
          </a:p>
        </p:txBody>
      </p:sp>
      <p:sp>
        <p:nvSpPr>
          <p:cNvPr id="397315" name="Content Placeholder 2"/>
          <p:cNvSpPr>
            <a:spLocks noGrp="1"/>
          </p:cNvSpPr>
          <p:nvPr>
            <p:ph idx="1"/>
          </p:nvPr>
        </p:nvSpPr>
        <p:spPr/>
        <p:txBody>
          <a:bodyPr>
            <a:normAutofit/>
          </a:bodyPr>
          <a:lstStyle/>
          <a:p>
            <a:pPr algn="r" eaLnBrk="1" hangingPunct="1">
              <a:lnSpc>
                <a:spcPct val="200000"/>
              </a:lnSpc>
              <a:buNone/>
            </a:pPr>
            <a:r>
              <a:rPr lang="fa-IR" sz="2800" dirty="0" smtClean="0">
                <a:cs typeface="B Yagut" pitchFamily="2" charset="-78"/>
              </a:rPr>
              <a:t>  ضایعات درون روده ای و یا آبسه های کبدی به خارج از بدن ممکن است بندرت زخم پوستی که بیشتر دراطراف مقعد ایجاد شده دیده شود.</a:t>
            </a:r>
            <a:endParaRPr lang="en-US" sz="2800" dirty="0" smtClean="0">
              <a:cs typeface="B Yagut" pitchFamily="2" charset="-78"/>
            </a:endParaRPr>
          </a:p>
        </p:txBody>
      </p:sp>
      <p:pic>
        <p:nvPicPr>
          <p:cNvPr id="4" name="~PP2016.WAV">
            <a:hlinkClick r:id="" action="ppaction://media"/>
          </p:cNvPr>
          <p:cNvPicPr>
            <a:picLocks noRot="1" noChangeAspect="1"/>
          </p:cNvPicPr>
          <p:nvPr>
            <a:wavAudioFile r:embed="rId1" name="~PP201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itle 1"/>
          <p:cNvSpPr>
            <a:spLocks noGrp="1"/>
          </p:cNvSpPr>
          <p:nvPr>
            <p:ph type="title"/>
          </p:nvPr>
        </p:nvSpPr>
        <p:spPr/>
        <p:txBody>
          <a:bodyPr>
            <a:normAutofit/>
          </a:bodyPr>
          <a:lstStyle/>
          <a:p>
            <a:pPr eaLnBrk="1" hangingPunct="1"/>
            <a:r>
              <a:rPr lang="fa-IR" sz="4000" dirty="0" smtClean="0">
                <a:cs typeface="B Yagut" pitchFamily="2" charset="-78"/>
              </a:rPr>
              <a:t>نحوه انتشار عفونت آمیبیازیس</a:t>
            </a:r>
            <a:endParaRPr lang="en-US" sz="4000" dirty="0" smtClean="0">
              <a:cs typeface="B Yagut" pitchFamily="2" charset="-78"/>
            </a:endParaRPr>
          </a:p>
        </p:txBody>
      </p:sp>
      <p:sp>
        <p:nvSpPr>
          <p:cNvPr id="398339"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معمولا عفونت آمیبیازیس از طریق گردش خون در بدن منتشر شده و دمل کبدی ، وریوی و مغزی ایجاد می کند.</a:t>
            </a:r>
            <a:endParaRPr lang="en-US" dirty="0" smtClean="0">
              <a:cs typeface="B Yagut" pitchFamily="2" charset="-78"/>
            </a:endParaRPr>
          </a:p>
        </p:txBody>
      </p:sp>
      <p:pic>
        <p:nvPicPr>
          <p:cNvPr id="4" name="~PP3494.WAV">
            <a:hlinkClick r:id="" action="ppaction://media"/>
          </p:cNvPr>
          <p:cNvPicPr>
            <a:picLocks noRot="1" noChangeAspect="1"/>
          </p:cNvPicPr>
          <p:nvPr>
            <a:wavAudioFile r:embed="rId1" name="~PP349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p:nvPr>
        </p:nvSpPr>
        <p:spPr/>
        <p:txBody>
          <a:bodyPr>
            <a:normAutofit/>
          </a:bodyPr>
          <a:lstStyle/>
          <a:p>
            <a:pPr eaLnBrk="1" hangingPunct="1"/>
            <a:r>
              <a:rPr lang="fa-IR" sz="4000" dirty="0" smtClean="0">
                <a:cs typeface="B Yagut" pitchFamily="2" charset="-78"/>
              </a:rPr>
              <a:t>عامل عفونت </a:t>
            </a:r>
            <a:endParaRPr lang="en-US" sz="4000" dirty="0" smtClean="0">
              <a:cs typeface="B Yagut" pitchFamily="2" charset="-78"/>
            </a:endParaRPr>
          </a:p>
        </p:txBody>
      </p:sp>
      <p:sp>
        <p:nvSpPr>
          <p:cNvPr id="399363" name="Content Placeholder 2"/>
          <p:cNvSpPr>
            <a:spLocks noGrp="1"/>
          </p:cNvSpPr>
          <p:nvPr>
            <p:ph idx="1"/>
          </p:nvPr>
        </p:nvSpPr>
        <p:spPr/>
        <p:txBody>
          <a:bodyPr>
            <a:normAutofit/>
          </a:bodyPr>
          <a:lstStyle/>
          <a:p>
            <a:pPr algn="r" eaLnBrk="1" hangingPunct="1">
              <a:lnSpc>
                <a:spcPct val="250000"/>
              </a:lnSpc>
              <a:buNone/>
            </a:pPr>
            <a:r>
              <a:rPr lang="fa-IR" sz="2800" dirty="0" smtClean="0">
                <a:cs typeface="B Yagut" pitchFamily="2" charset="-78"/>
              </a:rPr>
              <a:t>آنتامبا هیستولیتیکا که یک نوع تک یاخته است . عامل این بیماری نبا ید با آنتمبا هرتمنیواشرشیاکلی ویا سایرتک یاخته ها اشتباه شود.</a:t>
            </a:r>
            <a:endParaRPr lang="en-US" sz="2800" dirty="0" smtClean="0">
              <a:cs typeface="B Yagut" pitchFamily="2" charset="-78"/>
            </a:endParaRPr>
          </a:p>
        </p:txBody>
      </p:sp>
      <p:pic>
        <p:nvPicPr>
          <p:cNvPr id="4" name="~PP1907.WAV">
            <a:hlinkClick r:id="" action="ppaction://media"/>
          </p:cNvPr>
          <p:cNvPicPr>
            <a:picLocks noRot="1" noChangeAspect="1"/>
          </p:cNvPicPr>
          <p:nvPr>
            <a:wavAudioFile r:embed="rId1" name="~PP190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7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1"/>
          <p:cNvSpPr>
            <a:spLocks noGrp="1"/>
          </p:cNvSpPr>
          <p:nvPr>
            <p:ph type="title"/>
          </p:nvPr>
        </p:nvSpPr>
        <p:spPr/>
        <p:txBody>
          <a:bodyPr>
            <a:normAutofit/>
          </a:bodyPr>
          <a:lstStyle/>
          <a:p>
            <a:pPr eaLnBrk="1" hangingPunct="1"/>
            <a:r>
              <a:rPr lang="fa-IR" sz="4000" dirty="0" smtClean="0">
                <a:cs typeface="B Yagut" pitchFamily="2" charset="-78"/>
              </a:rPr>
              <a:t>و قوع بیماری</a:t>
            </a:r>
            <a:endParaRPr lang="en-US" sz="4000" dirty="0" smtClean="0">
              <a:cs typeface="B Yagut" pitchFamily="2" charset="-78"/>
            </a:endParaRPr>
          </a:p>
        </p:txBody>
      </p:sp>
      <p:sp>
        <p:nvSpPr>
          <p:cNvPr id="400387" name="Content Placeholder 2"/>
          <p:cNvSpPr>
            <a:spLocks noGrp="1"/>
          </p:cNvSpPr>
          <p:nvPr>
            <p:ph idx="1"/>
          </p:nvPr>
        </p:nvSpPr>
        <p:spPr/>
        <p:txBody>
          <a:bodyPr>
            <a:noAutofit/>
          </a:bodyPr>
          <a:lstStyle/>
          <a:p>
            <a:pPr algn="r" eaLnBrk="1" hangingPunct="1">
              <a:lnSpc>
                <a:spcPct val="150000"/>
              </a:lnSpc>
              <a:buNone/>
            </a:pPr>
            <a:r>
              <a:rPr lang="fa-IR" sz="2800" dirty="0" smtClean="0">
                <a:cs typeface="B Yagut" pitchFamily="2" charset="-78"/>
              </a:rPr>
              <a:t>این بیماری در همه جای دنیا  به آشکال زیردیده می شود .</a:t>
            </a:r>
          </a:p>
          <a:p>
            <a:pPr algn="r" eaLnBrk="1" hangingPunct="1">
              <a:lnSpc>
                <a:spcPct val="150000"/>
              </a:lnSpc>
              <a:buNone/>
            </a:pPr>
            <a:r>
              <a:rPr lang="en-US" sz="2800" dirty="0" smtClean="0">
                <a:cs typeface="B Yagut" pitchFamily="2" charset="-78"/>
              </a:rPr>
              <a:t>.</a:t>
            </a:r>
            <a:r>
              <a:rPr lang="fa-IR" sz="2800" dirty="0" smtClean="0">
                <a:cs typeface="B Yagut" pitchFamily="2" charset="-78"/>
              </a:rPr>
              <a:t>1-شکل حاد آن بیشتر مخصوص نوجوانان است</a:t>
            </a:r>
          </a:p>
          <a:p>
            <a:pPr algn="r" eaLnBrk="1" hangingPunct="1">
              <a:lnSpc>
                <a:spcPct val="150000"/>
              </a:lnSpc>
              <a:buNone/>
            </a:pPr>
            <a:r>
              <a:rPr lang="fa-IR" sz="2800" dirty="0" smtClean="0">
                <a:cs typeface="B Yagut" pitchFamily="2" charset="-78"/>
              </a:rPr>
              <a:t>2-آبسه های کبدی بیشر نزد مردان دیده می شود.</a:t>
            </a:r>
          </a:p>
          <a:p>
            <a:pPr algn="r">
              <a:lnSpc>
                <a:spcPct val="150000"/>
              </a:lnSpc>
              <a:buNone/>
            </a:pPr>
            <a:r>
              <a:rPr lang="fa-IR" sz="2800" dirty="0" smtClean="0">
                <a:cs typeface="B Yagut" pitchFamily="2" charset="-78"/>
              </a:rPr>
              <a:t>3-در کودکان کمتر از 5سال و بخصوص کوچکتر از 2سال که بیشتر در اثر شیگلا  است نادر می باشد. </a:t>
            </a:r>
            <a:endParaRPr lang="en-US" sz="2800" dirty="0" smtClean="0">
              <a:cs typeface="B Yagut" pitchFamily="2" charset="-78"/>
            </a:endParaRPr>
          </a:p>
          <a:p>
            <a:pPr algn="r" eaLnBrk="1" hangingPunct="1">
              <a:lnSpc>
                <a:spcPct val="150000"/>
              </a:lnSpc>
              <a:buNone/>
            </a:pPr>
            <a:endParaRPr lang="en-US" sz="2800" dirty="0" smtClean="0">
              <a:cs typeface="B Yagut" pitchFamily="2" charset="-78"/>
            </a:endParaRPr>
          </a:p>
        </p:txBody>
      </p:sp>
      <p:pic>
        <p:nvPicPr>
          <p:cNvPr id="4" name="~PP1442.WAV">
            <a:hlinkClick r:id="" action="ppaction://media"/>
          </p:cNvPr>
          <p:cNvPicPr>
            <a:picLocks noRot="1" noChangeAspect="1"/>
          </p:cNvPicPr>
          <p:nvPr>
            <a:wavAudioFile r:embed="rId1" name="~PP144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مخزن بیماری</a:t>
            </a:r>
            <a:br>
              <a:rPr lang="fa-IR" sz="4000" dirty="0" smtClean="0">
                <a:cs typeface="B Yagut" pitchFamily="2" charset="-78"/>
              </a:rPr>
            </a:br>
            <a:endParaRPr lang="en-US" sz="4000" dirty="0"/>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انسان (معمولا بیماران مزمن و حاملین کیست )مخزن این انگل هستند</a:t>
            </a:r>
            <a:endParaRPr lang="en-US" dirty="0"/>
          </a:p>
        </p:txBody>
      </p:sp>
      <p:pic>
        <p:nvPicPr>
          <p:cNvPr id="5" name="~PP475.WAV">
            <a:hlinkClick r:id="" action="ppaction://media"/>
          </p:cNvPr>
          <p:cNvPicPr>
            <a:picLocks noRot="1" noChangeAspect="1"/>
          </p:cNvPicPr>
          <p:nvPr>
            <a:wavAudioFile r:embed="rId1" name="~PP475.WAV"/>
          </p:nvPr>
        </p:nvPicPr>
        <p:blipFill>
          <a:blip r:embed="rId3" cstate="print"/>
          <a:stretch>
            <a:fillRect/>
          </a:stretch>
        </p:blipFill>
        <p:spPr>
          <a:xfrm>
            <a:off x="8696325" y="6410325"/>
            <a:ext cx="304800" cy="304800"/>
          </a:xfrm>
          <a:prstGeom prst="rect">
            <a:avLst/>
          </a:prstGeom>
        </p:spPr>
      </p:pic>
    </p:spTree>
  </p:cSld>
  <p:clrMapOvr>
    <a:masterClrMapping/>
  </p:clrMapOvr>
  <p:transition advTm="7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انتقال بیماری</a:t>
            </a:r>
            <a:endParaRPr lang="en-US" sz="4000" dirty="0"/>
          </a:p>
        </p:txBody>
      </p:sp>
      <p:sp>
        <p:nvSpPr>
          <p:cNvPr id="3" name="Content Placeholder 2"/>
          <p:cNvSpPr>
            <a:spLocks noGrp="1"/>
          </p:cNvSpPr>
          <p:nvPr>
            <p:ph idx="1"/>
          </p:nvPr>
        </p:nvSpPr>
        <p:spPr>
          <a:xfrm>
            <a:off x="4343400" y="1600200"/>
            <a:ext cx="4343400" cy="4525963"/>
          </a:xfrm>
        </p:spPr>
        <p:txBody>
          <a:bodyPr>
            <a:normAutofit/>
          </a:bodyPr>
          <a:lstStyle/>
          <a:p>
            <a:pPr algn="r">
              <a:lnSpc>
                <a:spcPct val="150000"/>
              </a:lnSpc>
              <a:buNone/>
            </a:pPr>
            <a:r>
              <a:rPr lang="fa-IR" sz="2800" dirty="0" smtClean="0">
                <a:cs typeface="B Yagut" pitchFamily="2" charset="-78"/>
              </a:rPr>
              <a:t>انتقال این انگل از راه خوردن و نوشیدن مواد غذایی و آب آلوده به مدفوع حاوی کیست صورت میگیرد و نیز به کلر مقاوم می باشد.</a:t>
            </a:r>
            <a:endParaRPr lang="en-US" sz="2800" dirty="0" smtClean="0">
              <a:cs typeface="B Yagut" pitchFamily="2" charset="-78"/>
            </a:endParaRPr>
          </a:p>
          <a:p>
            <a:pPr algn="r"/>
            <a:endParaRPr lang="en-US" sz="2800" dirty="0"/>
          </a:p>
        </p:txBody>
      </p:sp>
      <p:pic>
        <p:nvPicPr>
          <p:cNvPr id="4" name="~PP1131.WAV">
            <a:hlinkClick r:id="" action="ppaction://media"/>
          </p:cNvPr>
          <p:cNvPicPr>
            <a:picLocks noRot="1" noChangeAspect="1"/>
          </p:cNvPicPr>
          <p:nvPr>
            <a:wavAudioFile r:embed="rId1" name="~PP1131.WAV"/>
          </p:nvPr>
        </p:nvPicPr>
        <p:blipFill>
          <a:blip r:embed="rId3" cstate="print"/>
          <a:stretch>
            <a:fillRect/>
          </a:stretch>
        </p:blipFill>
        <p:spPr>
          <a:xfrm>
            <a:off x="8696325" y="6410325"/>
            <a:ext cx="304800" cy="304800"/>
          </a:xfrm>
          <a:prstGeom prst="rect">
            <a:avLst/>
          </a:prstGeom>
        </p:spPr>
      </p:pic>
      <p:pic>
        <p:nvPicPr>
          <p:cNvPr id="15362" name="Picture 2" descr="C:\Users\behvarzi\Desktop\images.jpg"/>
          <p:cNvPicPr>
            <a:picLocks noChangeAspect="1" noChangeArrowheads="1"/>
          </p:cNvPicPr>
          <p:nvPr/>
        </p:nvPicPr>
        <p:blipFill>
          <a:blip r:embed="rId4" cstate="print"/>
          <a:srcRect/>
          <a:stretch>
            <a:fillRect/>
          </a:stretch>
        </p:blipFill>
        <p:spPr bwMode="auto">
          <a:xfrm>
            <a:off x="609600" y="1524000"/>
            <a:ext cx="3581400" cy="4495800"/>
          </a:xfrm>
          <a:prstGeom prst="rect">
            <a:avLst/>
          </a:prstGeom>
          <a:noFill/>
        </p:spPr>
      </p:pic>
    </p:spTree>
  </p:cSld>
  <p:clrMapOvr>
    <a:masterClrMapping/>
  </p:clrMapOvr>
  <p:transition advTm="15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smtClean="0">
                <a:cs typeface="B Yagut" pitchFamily="2" charset="-78"/>
              </a:rPr>
              <a:t>مشخصات سند</a:t>
            </a:r>
          </a:p>
        </p:txBody>
      </p:sp>
      <p:sp>
        <p:nvSpPr>
          <p:cNvPr id="3075" name="Content Placeholder 2"/>
          <p:cNvSpPr>
            <a:spLocks noGrp="1"/>
          </p:cNvSpPr>
          <p:nvPr>
            <p:ph idx="1"/>
          </p:nvPr>
        </p:nvSpPr>
        <p:spPr>
          <a:xfrm>
            <a:off x="4643438" y="1643062"/>
            <a:ext cx="4186237" cy="4300537"/>
          </a:xfrm>
        </p:spPr>
        <p:txBody>
          <a:bodyPr>
            <a:noAutofit/>
          </a:bodyPr>
          <a:lstStyle/>
          <a:p>
            <a:pPr algn="ctr" eaLnBrk="1" hangingPunct="1">
              <a:buFont typeface="Arial" pitchFamily="34" charset="0"/>
              <a:buNone/>
            </a:pPr>
            <a:r>
              <a:rPr lang="fa-IR" sz="2400" b="1" dirty="0" smtClean="0">
                <a:cs typeface="B Yagut" pitchFamily="2" charset="-78"/>
              </a:rPr>
              <a:t>مشخصات بسته آموزشی</a:t>
            </a:r>
          </a:p>
          <a:p>
            <a:pPr eaLnBrk="1" hangingPunct="1">
              <a:buFont typeface="Arial" pitchFamily="34" charset="0"/>
              <a:buNone/>
            </a:pPr>
            <a:endParaRPr lang="fa-IR" sz="2400" dirty="0" smtClean="0">
              <a:cs typeface="B Yagut" pitchFamily="2" charset="-78"/>
            </a:endParaRPr>
          </a:p>
          <a:p>
            <a:pPr algn="r" eaLnBrk="1" hangingPunct="1">
              <a:buFont typeface="Arial" pitchFamily="34" charset="0"/>
              <a:buNone/>
            </a:pPr>
            <a:r>
              <a:rPr lang="fa-IR" sz="2400" dirty="0" smtClean="0">
                <a:cs typeface="B Yagut" pitchFamily="2" charset="-78"/>
              </a:rPr>
              <a:t>حیطه درس: بیماری های واگیر</a:t>
            </a:r>
          </a:p>
          <a:p>
            <a:pPr algn="r" eaLnBrk="1" hangingPunct="1">
              <a:buFont typeface="Arial" pitchFamily="34" charset="0"/>
              <a:buNone/>
            </a:pPr>
            <a:r>
              <a:rPr lang="fa-IR" sz="2400" dirty="0" smtClean="0">
                <a:cs typeface="B Yagut" pitchFamily="2" charset="-78"/>
              </a:rPr>
              <a:t>تاریخ اخرین باز نگری 1399/4/12</a:t>
            </a:r>
          </a:p>
          <a:p>
            <a:pPr algn="r" eaLnBrk="1" hangingPunct="1">
              <a:buFont typeface="Arial" pitchFamily="34" charset="0"/>
              <a:buNone/>
            </a:pPr>
            <a:r>
              <a:rPr lang="fa-IR" sz="2400" dirty="0" smtClean="0">
                <a:cs typeface="B Yagut" pitchFamily="2" charset="-78"/>
              </a:rPr>
              <a:t>نوبت تهیه:2</a:t>
            </a:r>
          </a:p>
          <a:p>
            <a:pPr algn="r">
              <a:buNone/>
            </a:pPr>
            <a:r>
              <a:rPr lang="en-US" sz="2800" dirty="0" smtClean="0">
                <a:solidFill>
                  <a:srgbClr val="000000"/>
                </a:solidFill>
                <a:cs typeface="B Yagut" pitchFamily="2" charset="-78"/>
              </a:rPr>
              <a:t>                                               </a:t>
            </a:r>
            <a:r>
              <a:rPr lang="fa-IR" sz="2800" dirty="0" smtClean="0">
                <a:solidFill>
                  <a:srgbClr val="000000"/>
                </a:solidFill>
                <a:cs typeface="B Yagut" pitchFamily="2" charset="-78"/>
              </a:rPr>
              <a:t>نام فایل:</a:t>
            </a:r>
          </a:p>
          <a:p>
            <a:pPr>
              <a:buNone/>
            </a:pPr>
            <a:r>
              <a:rPr lang="fa-IR" sz="2400" dirty="0" smtClean="0">
                <a:cs typeface="B Yagut" pitchFamily="2" charset="-78"/>
              </a:rPr>
              <a:t> </a:t>
            </a:r>
            <a:r>
              <a:rPr lang="en-US" sz="2400" dirty="0" smtClean="0">
                <a:solidFill>
                  <a:srgbClr val="000000"/>
                </a:solidFill>
                <a:cs typeface="B Yagut" pitchFamily="2" charset="-78"/>
              </a:rPr>
              <a:t>C</a:t>
            </a:r>
            <a:r>
              <a:rPr lang="en-US" sz="2000" dirty="0" smtClean="0">
                <a:solidFill>
                  <a:srgbClr val="000000"/>
                </a:solidFill>
                <a:cs typeface="B Yagut" pitchFamily="2" charset="-78"/>
              </a:rPr>
              <a:t>D-</a:t>
            </a:r>
            <a:r>
              <a:rPr lang="en-US" sz="2000" dirty="0" err="1" smtClean="0">
                <a:solidFill>
                  <a:srgbClr val="000000"/>
                </a:solidFill>
                <a:cs typeface="B Yagut" pitchFamily="2" charset="-78"/>
              </a:rPr>
              <a:t>ashnai</a:t>
            </a:r>
            <a:r>
              <a:rPr lang="en-US" sz="2000" dirty="0" smtClean="0">
                <a:solidFill>
                  <a:srgbClr val="000000"/>
                </a:solidFill>
                <a:cs typeface="B Yagut" pitchFamily="2" charset="-78"/>
              </a:rPr>
              <a:t>-</a:t>
            </a:r>
            <a:r>
              <a:rPr lang="en-US" sz="2000" dirty="0" err="1" smtClean="0">
                <a:solidFill>
                  <a:srgbClr val="000000"/>
                </a:solidFill>
                <a:cs typeface="B Yagut" pitchFamily="2" charset="-78"/>
              </a:rPr>
              <a:t>ba</a:t>
            </a:r>
            <a:r>
              <a:rPr lang="en-US" sz="2000" dirty="0" smtClean="0"/>
              <a:t>-</a:t>
            </a:r>
            <a:r>
              <a:rPr lang="en-US" sz="2000" dirty="0" err="1" smtClean="0"/>
              <a:t>bimarieh</a:t>
            </a:r>
            <a:r>
              <a:rPr lang="en-US" sz="2000" dirty="0" smtClean="0"/>
              <a:t>- amebiasis</a:t>
            </a:r>
            <a:r>
              <a:rPr lang="en-US" sz="2000" dirty="0" smtClean="0">
                <a:solidFill>
                  <a:srgbClr val="000000"/>
                </a:solidFill>
                <a:cs typeface="B Yagut" pitchFamily="2" charset="-78"/>
              </a:rPr>
              <a:t>-</a:t>
            </a:r>
            <a:r>
              <a:rPr lang="en-US" sz="1600" dirty="0" smtClean="0">
                <a:solidFill>
                  <a:srgbClr val="000000"/>
                </a:solidFill>
                <a:cs typeface="B Yagut" pitchFamily="2" charset="-78"/>
              </a:rPr>
              <a:t>edi2</a:t>
            </a:r>
            <a:endParaRPr lang="fa-IR" sz="1800" dirty="0" smtClean="0">
              <a:cs typeface="B Yagut" pitchFamily="2" charset="-78"/>
            </a:endParaRPr>
          </a:p>
          <a:p>
            <a:pPr algn="ctr" eaLnBrk="1" hangingPunct="1">
              <a:buFont typeface="Arial" pitchFamily="34" charset="0"/>
              <a:buNone/>
            </a:pPr>
            <a:r>
              <a:rPr lang="fa-IR" sz="2400" dirty="0" smtClean="0">
                <a:cs typeface="B Yagut" pitchFamily="2" charset="-78"/>
              </a:rPr>
              <a:t>                                                                   </a:t>
            </a:r>
            <a:r>
              <a:rPr lang="en-US" sz="2400" dirty="0" smtClean="0">
                <a:cs typeface="B Yagut" pitchFamily="2" charset="-78"/>
              </a:rPr>
              <a:t>            </a:t>
            </a:r>
            <a:r>
              <a:rPr lang="fa-IR" sz="2400" dirty="0" smtClean="0">
                <a:cs typeface="B Yagut" pitchFamily="2" charset="-78"/>
              </a:rPr>
              <a:t> </a:t>
            </a:r>
            <a:endParaRPr lang="en-US" sz="2400" dirty="0" smtClean="0">
              <a:cs typeface="B Yagut" pitchFamily="2" charset="-78"/>
            </a:endParaRPr>
          </a:p>
          <a:p>
            <a:pPr eaLnBrk="1" hangingPunct="1"/>
            <a:endParaRPr lang="fa-IR" sz="2800" dirty="0" smtClean="0">
              <a:cs typeface="B Yagut" pitchFamily="2" charset="-78"/>
            </a:endParaRPr>
          </a:p>
        </p:txBody>
      </p:sp>
      <p:sp>
        <p:nvSpPr>
          <p:cNvPr id="3076" name="Rectangle 5"/>
          <p:cNvSpPr>
            <a:spLocks noChangeArrowheads="1"/>
          </p:cNvSpPr>
          <p:nvPr/>
        </p:nvSpPr>
        <p:spPr bwMode="auto">
          <a:xfrm>
            <a:off x="304800" y="2667000"/>
            <a:ext cx="3981451" cy="3847207"/>
          </a:xfrm>
          <a:prstGeom prst="rect">
            <a:avLst/>
          </a:prstGeom>
          <a:noFill/>
          <a:ln w="9525">
            <a:noFill/>
            <a:miter lim="800000"/>
            <a:headEnd/>
            <a:tailEnd/>
          </a:ln>
        </p:spPr>
        <p:txBody>
          <a:bodyPr wrap="square">
            <a:spAutoFit/>
          </a:bodyPr>
          <a:lstStyle/>
          <a:p>
            <a:pPr algn="just" rtl="1"/>
            <a:endParaRPr lang="fa-IR" sz="2400" dirty="0">
              <a:solidFill>
                <a:srgbClr val="000000"/>
              </a:solidFill>
              <a:latin typeface="Calibri" pitchFamily="34" charset="0"/>
              <a:cs typeface="B Yagut" pitchFamily="2" charset="-78"/>
            </a:endParaRPr>
          </a:p>
          <a:p>
            <a:pPr algn="just" rtl="1"/>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 </a:t>
            </a:r>
            <a:r>
              <a:rPr lang="fa-IR" sz="2400" b="1" dirty="0">
                <a:solidFill>
                  <a:srgbClr val="000000"/>
                </a:solidFill>
                <a:latin typeface="Calibri" pitchFamily="34" charset="0"/>
                <a:cs typeface="B Yagut" pitchFamily="2" charset="-78"/>
              </a:rPr>
              <a:t>مشخصات مدرس </a:t>
            </a:r>
            <a:endParaRPr lang="en-US" sz="2400" dirty="0">
              <a:solidFill>
                <a:srgbClr val="000000"/>
              </a:solidFill>
              <a:latin typeface="Calibri" pitchFamily="34" charset="0"/>
              <a:cs typeface="B Yagut" pitchFamily="2" charset="-78"/>
            </a:endParaRPr>
          </a:p>
          <a:p>
            <a:pPr algn="just" rtl="1"/>
            <a:r>
              <a:rPr lang="fa-IR" sz="2800" dirty="0" smtClean="0">
                <a:solidFill>
                  <a:srgbClr val="000000"/>
                </a:solidFill>
                <a:latin typeface="Calibri" pitchFamily="34" charset="0"/>
                <a:cs typeface="B Yagut" pitchFamily="2" charset="-78"/>
              </a:rPr>
              <a:t>اله </a:t>
            </a:r>
            <a:r>
              <a:rPr lang="fa-IR" sz="2800" dirty="0">
                <a:solidFill>
                  <a:srgbClr val="000000"/>
                </a:solidFill>
                <a:latin typeface="Calibri" pitchFamily="34" charset="0"/>
                <a:cs typeface="B Yagut" pitchFamily="2" charset="-78"/>
              </a:rPr>
              <a:t>داد سپاهی</a:t>
            </a:r>
          </a:p>
          <a:p>
            <a:pPr algn="r" rtl="1"/>
            <a:r>
              <a:rPr lang="fa-IR" sz="2400" dirty="0">
                <a:solidFill>
                  <a:srgbClr val="000000"/>
                </a:solidFill>
                <a:latin typeface="Calibri" pitchFamily="34" charset="0"/>
                <a:cs typeface="B Yagut" pitchFamily="2" charset="-78"/>
              </a:rPr>
              <a:t>کارشناسی مدیریت پیشگیری و خدمات </a:t>
            </a:r>
            <a:r>
              <a:rPr lang="fa-IR" sz="2400" dirty="0" smtClean="0">
                <a:solidFill>
                  <a:srgbClr val="000000"/>
                </a:solidFill>
                <a:latin typeface="Calibri" pitchFamily="34" charset="0"/>
                <a:cs typeface="B Yagut" pitchFamily="2" charset="-78"/>
              </a:rPr>
              <a:t>بیماری ها</a:t>
            </a:r>
            <a:r>
              <a:rPr lang="en-US" sz="2400" dirty="0" smtClean="0">
                <a:solidFill>
                  <a:srgbClr val="000000"/>
                </a:solidFill>
                <a:latin typeface="Calibri" pitchFamily="34" charset="0"/>
                <a:cs typeface="B Yagut" pitchFamily="2" charset="-78"/>
              </a:rPr>
              <a:t>                                                         </a:t>
            </a:r>
            <a:endParaRPr lang="fa-IR" sz="2400" dirty="0">
              <a:solidFill>
                <a:srgbClr val="000000"/>
              </a:solidFill>
              <a:latin typeface="Calibri" pitchFamily="34" charset="0"/>
              <a:cs typeface="B Yagut" pitchFamily="2" charset="-78"/>
            </a:endParaRPr>
          </a:p>
          <a:p>
            <a:pPr algn="r" rtl="1"/>
            <a:r>
              <a:rPr lang="fa-IR" sz="2400" dirty="0">
                <a:solidFill>
                  <a:srgbClr val="000000"/>
                </a:solidFill>
                <a:latin typeface="Calibri" pitchFamily="34" charset="0"/>
                <a:cs typeface="B Yagut" pitchFamily="2" charset="-78"/>
              </a:rPr>
              <a:t>مربی</a:t>
            </a:r>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sz="24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cstate="print"/>
          <a:srcRect/>
          <a:stretch>
            <a:fillRect/>
          </a:stretch>
        </p:blipFill>
        <p:spPr bwMode="auto">
          <a:xfrm>
            <a:off x="214313" y="928688"/>
            <a:ext cx="1714500" cy="1714500"/>
          </a:xfrm>
          <a:prstGeom prst="rect">
            <a:avLst/>
          </a:prstGeom>
          <a:noFill/>
          <a:ln w="9525">
            <a:noFill/>
            <a:miter lim="800000"/>
            <a:headEnd/>
            <a:tailEnd/>
          </a:ln>
        </p:spPr>
      </p:pic>
      <p:pic>
        <p:nvPicPr>
          <p:cNvPr id="8" name="~PP4020.WAV">
            <a:hlinkClick r:id="" action="ppaction://media"/>
          </p:cNvPr>
          <p:cNvPicPr>
            <a:picLocks noRot="1" noChangeAspect="1"/>
          </p:cNvPicPr>
          <p:nvPr>
            <a:wavAudioFile r:embed="rId1" name="~PP4020.WAV"/>
          </p:nvPr>
        </p:nvPicPr>
        <p:blipFill>
          <a:blip r:embed="rId4" cstate="print"/>
          <a:stretch>
            <a:fillRect/>
          </a:stretch>
        </p:blipFill>
        <p:spPr>
          <a:xfrm>
            <a:off x="8696325" y="6410325"/>
            <a:ext cx="304800" cy="304800"/>
          </a:xfrm>
          <a:prstGeom prst="rect">
            <a:avLst/>
          </a:prstGeom>
        </p:spPr>
      </p:pic>
    </p:spTree>
  </p:cSld>
  <p:clrMapOvr>
    <a:masterClrMapping/>
  </p:clrMapOvr>
  <p:transition advTm="1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Yagut" pitchFamily="2" charset="-78"/>
              </a:rPr>
              <a:t>دوره کمون</a:t>
            </a:r>
            <a:br>
              <a:rPr lang="fa-IR" dirty="0" smtClean="0">
                <a:cs typeface="B Yagut" pitchFamily="2" charset="-78"/>
              </a:rPr>
            </a:br>
            <a:endParaRPr lang="en-US" dirty="0"/>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از چند روزتا چند سال متفا وت است معمولا بین 2تا4هفته</a:t>
            </a:r>
            <a:r>
              <a:rPr lang="fa-IR" dirty="0" smtClean="0">
                <a:solidFill>
                  <a:srgbClr val="FF0000"/>
                </a:solidFill>
                <a:cs typeface="B Yagut" pitchFamily="2" charset="-78"/>
              </a:rPr>
              <a:t> </a:t>
            </a:r>
            <a:r>
              <a:rPr lang="fa-IR" dirty="0" smtClean="0">
                <a:cs typeface="B Yagut" pitchFamily="2" charset="-78"/>
              </a:rPr>
              <a:t>می باشد.</a:t>
            </a:r>
          </a:p>
          <a:p>
            <a:pPr algn="r">
              <a:lnSpc>
                <a:spcPct val="150000"/>
              </a:lnSpc>
              <a:buNone/>
            </a:pPr>
            <a:endParaRPr lang="fa-IR" dirty="0" smtClean="0">
              <a:cs typeface="B Yagut" pitchFamily="2" charset="-78"/>
            </a:endParaRPr>
          </a:p>
          <a:p>
            <a:pPr algn="r">
              <a:lnSpc>
                <a:spcPct val="150000"/>
              </a:lnSpc>
              <a:buNone/>
            </a:pPr>
            <a:r>
              <a:rPr lang="fa-IR" dirty="0" smtClean="0">
                <a:cs typeface="B Yagut" pitchFamily="2" charset="-78"/>
              </a:rPr>
              <a:t> </a:t>
            </a:r>
            <a:endParaRPr lang="en-US" dirty="0" smtClean="0">
              <a:cs typeface="B Yagut" pitchFamily="2" charset="-78"/>
            </a:endParaRPr>
          </a:p>
          <a:p>
            <a:endParaRPr lang="en-US" dirty="0"/>
          </a:p>
        </p:txBody>
      </p:sp>
      <p:pic>
        <p:nvPicPr>
          <p:cNvPr id="4" name="~PP2303.WAV">
            <a:hlinkClick r:id="" action="ppaction://media"/>
          </p:cNvPr>
          <p:cNvPicPr>
            <a:picLocks noRot="1" noChangeAspect="1"/>
          </p:cNvPicPr>
          <p:nvPr>
            <a:wavAudioFile r:embed="rId1" name="~PP2303.WAV"/>
          </p:nvPr>
        </p:nvPicPr>
        <p:blipFill>
          <a:blip r:embed="rId3" cstate="print"/>
          <a:stretch>
            <a:fillRect/>
          </a:stretch>
        </p:blipFill>
        <p:spPr>
          <a:xfrm>
            <a:off x="8696325" y="6410325"/>
            <a:ext cx="304800" cy="304800"/>
          </a:xfrm>
          <a:prstGeom prst="rect">
            <a:avLst/>
          </a:prstGeom>
        </p:spPr>
      </p:pic>
    </p:spTree>
  </p:cSld>
  <p:clrMapOvr>
    <a:masterClrMapping/>
  </p:clrMapOvr>
  <p:transition advTm="9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Yagut" pitchFamily="2" charset="-78"/>
              </a:rPr>
              <a:t/>
            </a:r>
            <a:br>
              <a:rPr lang="fa-IR" dirty="0" smtClean="0">
                <a:cs typeface="B Yagut" pitchFamily="2" charset="-78"/>
              </a:rPr>
            </a:br>
            <a:r>
              <a:rPr lang="fa-IR" dirty="0" smtClean="0">
                <a:cs typeface="B Yagut" pitchFamily="2" charset="-78"/>
              </a:rPr>
              <a:t>دوره واگیری</a:t>
            </a:r>
            <a:br>
              <a:rPr lang="fa-IR" dirty="0" smtClean="0">
                <a:cs typeface="B Yagut" pitchFamily="2" charset="-78"/>
              </a:rPr>
            </a:br>
            <a:endParaRPr lang="en-US" dirty="0"/>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در تمام مدتی که کیست آنتمبا هیستولیتیکا از طریق مدفوع بیماران دفع می شود انتقال صورت می گیرد  که این حالت ممکن است برای سالها ادامه داشته باشد. </a:t>
            </a:r>
            <a:endParaRPr lang="en-US" dirty="0" smtClean="0">
              <a:cs typeface="B Yagut" pitchFamily="2" charset="-78"/>
            </a:endParaRPr>
          </a:p>
          <a:p>
            <a:endParaRPr lang="en-US" dirty="0"/>
          </a:p>
        </p:txBody>
      </p:sp>
      <p:pic>
        <p:nvPicPr>
          <p:cNvPr id="4" name="~PP142.WAV">
            <a:hlinkClick r:id="" action="ppaction://media"/>
          </p:cNvPr>
          <p:cNvPicPr>
            <a:picLocks noRot="1" noChangeAspect="1"/>
          </p:cNvPicPr>
          <p:nvPr>
            <a:wavAudioFile r:embed="rId1" name="~PP14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itle 1"/>
          <p:cNvSpPr>
            <a:spLocks noGrp="1"/>
          </p:cNvSpPr>
          <p:nvPr>
            <p:ph type="title"/>
          </p:nvPr>
        </p:nvSpPr>
        <p:spPr/>
        <p:txBody>
          <a:bodyPr>
            <a:normAutofit/>
          </a:bodyPr>
          <a:lstStyle/>
          <a:p>
            <a:r>
              <a:rPr lang="fa-IR" sz="4000" dirty="0" smtClean="0">
                <a:cs typeface="B Yagut" pitchFamily="2" charset="-78"/>
              </a:rPr>
              <a:t>مراقبت و پیشگیری بیماری</a:t>
            </a:r>
            <a:endParaRPr lang="en-US" sz="4000" dirty="0" smtClean="0">
              <a:cs typeface="B Yagut" pitchFamily="2" charset="-78"/>
            </a:endParaRPr>
          </a:p>
        </p:txBody>
      </p:sp>
      <p:sp>
        <p:nvSpPr>
          <p:cNvPr id="406531" name="Content Placeholder 2"/>
          <p:cNvSpPr>
            <a:spLocks noGrp="1"/>
          </p:cNvSpPr>
          <p:nvPr>
            <p:ph idx="1"/>
          </p:nvPr>
        </p:nvSpPr>
        <p:spPr/>
        <p:txBody>
          <a:bodyPr>
            <a:noAutofit/>
          </a:bodyPr>
          <a:lstStyle/>
          <a:p>
            <a:pPr algn="r" eaLnBrk="1" hangingPunct="1">
              <a:buNone/>
            </a:pPr>
            <a:r>
              <a:rPr lang="fa-IR" dirty="0" smtClean="0">
                <a:cs typeface="B Yagut" pitchFamily="2" charset="-78"/>
              </a:rPr>
              <a:t>- آموزش بهداشت فردی(در زمینه دفع بهداشتی مدفوع، شستشوی مکرر دستها با آب وصابون، )</a:t>
            </a:r>
          </a:p>
          <a:p>
            <a:pPr algn="r" eaLnBrk="1" hangingPunct="1">
              <a:buNone/>
            </a:pPr>
            <a:r>
              <a:rPr lang="fa-IR" dirty="0" smtClean="0">
                <a:cs typeface="B Yagut" pitchFamily="2" charset="-78"/>
              </a:rPr>
              <a:t>-  خوداری از خوردن میوها وسیزیجات ضدعفونی نشده </a:t>
            </a:r>
          </a:p>
          <a:p>
            <a:pPr algn="r" eaLnBrk="1" hangingPunct="1">
              <a:buNone/>
            </a:pPr>
            <a:r>
              <a:rPr lang="fa-IR" dirty="0" smtClean="0">
                <a:cs typeface="B Yagut" pitchFamily="2" charset="-78"/>
              </a:rPr>
              <a:t>-محافظت از منابع آب</a:t>
            </a:r>
          </a:p>
          <a:p>
            <a:pPr algn="r" eaLnBrk="1" hangingPunct="1">
              <a:buNone/>
            </a:pPr>
            <a:r>
              <a:rPr lang="fa-IR" dirty="0" smtClean="0">
                <a:cs typeface="B Yagut" pitchFamily="2" charset="-78"/>
              </a:rPr>
              <a:t>-در مان حاملین کیست </a:t>
            </a:r>
          </a:p>
          <a:p>
            <a:pPr algn="r" eaLnBrk="1" hangingPunct="1">
              <a:buNone/>
            </a:pPr>
            <a:r>
              <a:rPr lang="fa-IR" dirty="0" smtClean="0">
                <a:cs typeface="B Yagut" pitchFamily="2" charset="-78"/>
              </a:rPr>
              <a:t>-نظارت بر سلامت وبهداشت افرادی که در تهیه و پخت مواد غذایی سرو کار دارند.</a:t>
            </a:r>
          </a:p>
          <a:p>
            <a:pPr algn="r" eaLnBrk="1" hangingPunct="1"/>
            <a:endParaRPr lang="en-US" dirty="0" smtClean="0">
              <a:cs typeface="B Yagut" pitchFamily="2" charset="-78"/>
            </a:endParaRPr>
          </a:p>
        </p:txBody>
      </p:sp>
      <p:pic>
        <p:nvPicPr>
          <p:cNvPr id="4" name="~PP3264.WAV">
            <a:hlinkClick r:id="" action="ppaction://media"/>
          </p:cNvPr>
          <p:cNvPicPr>
            <a:picLocks noRot="1" noChangeAspect="1"/>
          </p:cNvPicPr>
          <p:nvPr>
            <a:wavAudioFile r:embed="rId1" name="~PP326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6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p:cNvSpPr>
            <a:spLocks noGrp="1"/>
          </p:cNvSpPr>
          <p:nvPr>
            <p:ph type="title"/>
          </p:nvPr>
        </p:nvSpPr>
        <p:spPr/>
        <p:txBody>
          <a:bodyPr>
            <a:normAutofit/>
          </a:bodyPr>
          <a:lstStyle/>
          <a:p>
            <a:r>
              <a:rPr lang="fa-IR" sz="4000" dirty="0" smtClean="0">
                <a:cs typeface="B Yagut" pitchFamily="2" charset="-78"/>
              </a:rPr>
              <a:t>مراقبت و پیشگیری بیماری</a:t>
            </a:r>
            <a:endParaRPr lang="en-US" sz="4000" dirty="0" smtClean="0">
              <a:cs typeface="B Yagut" pitchFamily="2" charset="-78"/>
            </a:endParaRPr>
          </a:p>
        </p:txBody>
      </p:sp>
      <p:sp>
        <p:nvSpPr>
          <p:cNvPr id="407555" name="Content Placeholder 2"/>
          <p:cNvSpPr>
            <a:spLocks noGrp="1"/>
          </p:cNvSpPr>
          <p:nvPr>
            <p:ph idx="1"/>
          </p:nvPr>
        </p:nvSpPr>
        <p:spPr/>
        <p:txBody>
          <a:bodyPr>
            <a:noAutofit/>
          </a:bodyPr>
          <a:lstStyle/>
          <a:p>
            <a:pPr algn="r" rtl="1" eaLnBrk="1" hangingPunct="1">
              <a:buNone/>
            </a:pPr>
            <a:r>
              <a:rPr lang="fa-IR" dirty="0" smtClean="0">
                <a:cs typeface="B Yagut" pitchFamily="2" charset="-78"/>
              </a:rPr>
              <a:t>-شستشوی سبزیها و میوه ها وضد عفونی کردن آنها </a:t>
            </a:r>
          </a:p>
          <a:p>
            <a:pPr algn="r" rtl="1" eaLnBrk="1" hangingPunct="1">
              <a:buNone/>
            </a:pPr>
            <a:r>
              <a:rPr lang="fa-IR" dirty="0" smtClean="0">
                <a:cs typeface="B Yagut" pitchFamily="2" charset="-78"/>
              </a:rPr>
              <a:t>-شستشوی این مواد با آب تمییز و خشک شدنشان در جریان هوا</a:t>
            </a:r>
          </a:p>
          <a:p>
            <a:pPr algn="r" rtl="1" eaLnBrk="1" hangingPunct="1">
              <a:lnSpc>
                <a:spcPct val="150000"/>
              </a:lnSpc>
              <a:buNone/>
            </a:pPr>
            <a:r>
              <a:rPr lang="fa-IR" dirty="0" smtClean="0">
                <a:cs typeface="B Yagut" pitchFamily="2" charset="-78"/>
              </a:rPr>
              <a:t>کیست این بیماری در خشکی و حرارت بالای 50درجه مقاومت ندارد</a:t>
            </a:r>
          </a:p>
          <a:p>
            <a:pPr algn="r" rtl="1" eaLnBrk="1" hangingPunct="1">
              <a:buNone/>
            </a:pPr>
            <a:r>
              <a:rPr lang="fa-IR" dirty="0" smtClean="0">
                <a:cs typeface="B Yagut" pitchFamily="2" charset="-78"/>
              </a:rPr>
              <a:t>(مصرف خود سرانه داروها در پیشگیری توصیه نمیشود)  </a:t>
            </a:r>
            <a:endParaRPr lang="en-US" dirty="0" smtClean="0">
              <a:cs typeface="B Yagut" pitchFamily="2" charset="-78"/>
            </a:endParaRPr>
          </a:p>
        </p:txBody>
      </p:sp>
      <p:pic>
        <p:nvPicPr>
          <p:cNvPr id="4" name="~PP234.WAV">
            <a:hlinkClick r:id="" action="ppaction://media"/>
          </p:cNvPr>
          <p:cNvPicPr>
            <a:picLocks noRot="1" noChangeAspect="1"/>
          </p:cNvPicPr>
          <p:nvPr>
            <a:wavAudioFile r:embed="rId1" name="~PP23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4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itle 1"/>
          <p:cNvSpPr>
            <a:spLocks noGrp="1"/>
          </p:cNvSpPr>
          <p:nvPr>
            <p:ph type="title"/>
          </p:nvPr>
        </p:nvSpPr>
        <p:spPr/>
        <p:txBody>
          <a:bodyPr>
            <a:normAutofit/>
          </a:bodyPr>
          <a:lstStyle/>
          <a:p>
            <a:pPr eaLnBrk="1" hangingPunct="1"/>
            <a:r>
              <a:rPr lang="fa-IR" sz="4000" dirty="0" smtClean="0">
                <a:cs typeface="B Yagut" pitchFamily="2" charset="-78"/>
              </a:rPr>
              <a:t>مراقبت و پیشگیری بیماری</a:t>
            </a:r>
            <a:endParaRPr lang="en-US" sz="4000" dirty="0" smtClean="0">
              <a:cs typeface="B Yagut" pitchFamily="2" charset="-78"/>
            </a:endParaRPr>
          </a:p>
        </p:txBody>
      </p:sp>
      <p:sp>
        <p:nvSpPr>
          <p:cNvPr id="408579" name="Content Placeholder 2"/>
          <p:cNvSpPr>
            <a:spLocks noGrp="1"/>
          </p:cNvSpPr>
          <p:nvPr>
            <p:ph idx="1"/>
          </p:nvPr>
        </p:nvSpPr>
        <p:spPr/>
        <p:txBody>
          <a:bodyPr>
            <a:noAutofit/>
          </a:bodyPr>
          <a:lstStyle/>
          <a:p>
            <a:pPr algn="r" eaLnBrk="1" hangingPunct="1">
              <a:lnSpc>
                <a:spcPct val="150000"/>
              </a:lnSpc>
              <a:buNone/>
            </a:pPr>
            <a:r>
              <a:rPr lang="fa-IR" dirty="0" smtClean="0">
                <a:cs typeface="B Yagut" pitchFamily="2" charset="-78"/>
              </a:rPr>
              <a:t>- گزارش ارجاع و پیگیری بیمار تا حصول نتیجه</a:t>
            </a:r>
          </a:p>
          <a:p>
            <a:pPr algn="r" eaLnBrk="1" hangingPunct="1">
              <a:lnSpc>
                <a:spcPct val="150000"/>
              </a:lnSpc>
              <a:buNone/>
            </a:pPr>
            <a:r>
              <a:rPr lang="fa-IR" dirty="0" smtClean="0">
                <a:cs typeface="B Yagut" pitchFamily="2" charset="-78"/>
              </a:rPr>
              <a:t>- جداسازی بیمار </a:t>
            </a:r>
          </a:p>
          <a:p>
            <a:pPr algn="r" eaLnBrk="1" hangingPunct="1">
              <a:lnSpc>
                <a:spcPct val="150000"/>
              </a:lnSpc>
              <a:buNone/>
            </a:pPr>
            <a:r>
              <a:rPr lang="fa-IR" dirty="0" smtClean="0">
                <a:cs typeface="B Yagut" pitchFamily="2" charset="-78"/>
              </a:rPr>
              <a:t>- گندزدایی همزما ن ندارد ولی دفع بهداشتی مد فوع توصیه می شود .</a:t>
            </a:r>
          </a:p>
          <a:p>
            <a:pPr algn="r" eaLnBrk="1" hangingPunct="1">
              <a:lnSpc>
                <a:spcPct val="150000"/>
              </a:lnSpc>
              <a:buNone/>
            </a:pPr>
            <a:r>
              <a:rPr lang="fa-IR" dirty="0" smtClean="0">
                <a:cs typeface="B Yagut" pitchFamily="2" charset="-78"/>
              </a:rPr>
              <a:t>- قرنطینه ندارد</a:t>
            </a:r>
          </a:p>
          <a:p>
            <a:pPr algn="r" eaLnBrk="1" hangingPunct="1">
              <a:lnSpc>
                <a:spcPct val="150000"/>
              </a:lnSpc>
              <a:buNone/>
            </a:pPr>
            <a:r>
              <a:rPr lang="fa-IR" dirty="0" smtClean="0">
                <a:cs typeface="B Yagut" pitchFamily="2" charset="-78"/>
              </a:rPr>
              <a:t>-درمان اختصاصی دارد  که توسط پزشک توصیه می شود  .</a:t>
            </a:r>
            <a:endParaRPr lang="en-US" dirty="0" smtClean="0">
              <a:cs typeface="B Yagut" pitchFamily="2" charset="-78"/>
            </a:endParaRPr>
          </a:p>
        </p:txBody>
      </p:sp>
      <p:pic>
        <p:nvPicPr>
          <p:cNvPr id="4" name="~PP929.WAV">
            <a:hlinkClick r:id="" action="ppaction://media"/>
          </p:cNvPr>
          <p:cNvPicPr>
            <a:picLocks noRot="1" noChangeAspect="1"/>
          </p:cNvPicPr>
          <p:nvPr>
            <a:wavAudioFile r:embed="rId1" name="~PP92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p:txBody>
          <a:bodyPr>
            <a:normAutofit/>
          </a:bodyPr>
          <a:lstStyle/>
          <a:p>
            <a:pPr eaLnBrk="1" hangingPunct="1"/>
            <a:r>
              <a:rPr lang="fa-IR" sz="4000" dirty="0" smtClean="0">
                <a:cs typeface="B Yagut" pitchFamily="2" charset="-78"/>
              </a:rPr>
              <a:t>درمان اختصاصی</a:t>
            </a:r>
            <a:endParaRPr lang="en-US" sz="4000" dirty="0" smtClean="0">
              <a:cs typeface="B Yagut" pitchFamily="2" charset="-78"/>
            </a:endParaRPr>
          </a:p>
        </p:txBody>
      </p:sp>
      <p:sp>
        <p:nvSpPr>
          <p:cNvPr id="421891" name="Content Placeholder 2"/>
          <p:cNvSpPr>
            <a:spLocks noGrp="1"/>
          </p:cNvSpPr>
          <p:nvPr>
            <p:ph idx="1"/>
          </p:nvPr>
        </p:nvSpPr>
        <p:spPr>
          <a:xfrm>
            <a:off x="3657600" y="1600200"/>
            <a:ext cx="5029200" cy="4525963"/>
          </a:xfrm>
        </p:spPr>
        <p:txBody>
          <a:bodyPr>
            <a:noAutofit/>
          </a:bodyPr>
          <a:lstStyle/>
          <a:p>
            <a:pPr algn="r" eaLnBrk="1" hangingPunct="1">
              <a:buNone/>
            </a:pPr>
            <a:r>
              <a:rPr lang="fa-IR" dirty="0" smtClean="0">
                <a:cs typeface="B Yagut" pitchFamily="2" charset="-78"/>
              </a:rPr>
              <a:t>درمان اختصاصی آمیبیازیس با قرص یا شربت مترو نیدازول باتجویز پزشک می باشد.</a:t>
            </a:r>
          </a:p>
          <a:p>
            <a:pPr algn="r" eaLnBrk="1" hangingPunct="1">
              <a:buNone/>
            </a:pPr>
            <a:endParaRPr lang="fa-IR" dirty="0" smtClean="0">
              <a:cs typeface="B Yagut" pitchFamily="2" charset="-78"/>
            </a:endParaRPr>
          </a:p>
          <a:p>
            <a:pPr algn="r" eaLnBrk="1" hangingPunct="1">
              <a:buNone/>
            </a:pPr>
            <a:r>
              <a:rPr lang="fa-IR" dirty="0" smtClean="0">
                <a:cs typeface="B Yagut" pitchFamily="2" charset="-78"/>
              </a:rPr>
              <a:t>نکته</a:t>
            </a:r>
          </a:p>
          <a:p>
            <a:pPr algn="r" eaLnBrk="1" hangingPunct="1">
              <a:buNone/>
            </a:pPr>
            <a:r>
              <a:rPr lang="fa-IR" dirty="0" smtClean="0">
                <a:cs typeface="B Yagut" pitchFamily="2" charset="-78"/>
              </a:rPr>
              <a:t>مهمترین راه تشخیص این بیماری از طریق آزمایش مدفوع می باشد</a:t>
            </a:r>
            <a:endParaRPr lang="en-US" dirty="0" smtClean="0">
              <a:cs typeface="B Yagut" pitchFamily="2" charset="-78"/>
            </a:endParaRPr>
          </a:p>
        </p:txBody>
      </p:sp>
      <p:pic>
        <p:nvPicPr>
          <p:cNvPr id="4" name="~PP966.WAV">
            <a:hlinkClick r:id="" action="ppaction://media"/>
          </p:cNvPr>
          <p:cNvPicPr>
            <a:picLocks noRot="1" noChangeAspect="1"/>
          </p:cNvPicPr>
          <p:nvPr>
            <a:wavAudioFile r:embed="rId1" name="~PP966.WAV"/>
          </p:nvPr>
        </p:nvPicPr>
        <p:blipFill>
          <a:blip r:embed="rId3" cstate="print"/>
          <a:stretch>
            <a:fillRect/>
          </a:stretch>
        </p:blipFill>
        <p:spPr>
          <a:xfrm>
            <a:off x="8696325" y="6410325"/>
            <a:ext cx="304800" cy="304800"/>
          </a:xfrm>
          <a:prstGeom prst="rect">
            <a:avLst/>
          </a:prstGeom>
        </p:spPr>
      </p:pic>
      <p:pic>
        <p:nvPicPr>
          <p:cNvPr id="16386" name="Picture 2" descr="C:\Users\behvarzi\Desktop\images.jpg"/>
          <p:cNvPicPr>
            <a:picLocks noChangeAspect="1" noChangeArrowheads="1"/>
          </p:cNvPicPr>
          <p:nvPr/>
        </p:nvPicPr>
        <p:blipFill>
          <a:blip r:embed="rId4" cstate="print"/>
          <a:srcRect/>
          <a:stretch>
            <a:fillRect/>
          </a:stretch>
        </p:blipFill>
        <p:spPr bwMode="auto">
          <a:xfrm>
            <a:off x="228601" y="1295400"/>
            <a:ext cx="2667000" cy="2514600"/>
          </a:xfrm>
          <a:prstGeom prst="rect">
            <a:avLst/>
          </a:prstGeom>
          <a:noFill/>
        </p:spPr>
      </p:pic>
      <p:pic>
        <p:nvPicPr>
          <p:cNvPr id="16388" name="Picture 4" descr="C:\Users\behvarzi\Desktop\images.jpg"/>
          <p:cNvPicPr>
            <a:picLocks noChangeAspect="1" noChangeArrowheads="1"/>
          </p:cNvPicPr>
          <p:nvPr/>
        </p:nvPicPr>
        <p:blipFill>
          <a:blip r:embed="rId5" cstate="print"/>
          <a:srcRect/>
          <a:stretch>
            <a:fillRect/>
          </a:stretch>
        </p:blipFill>
        <p:spPr bwMode="auto">
          <a:xfrm>
            <a:off x="304801" y="4114800"/>
            <a:ext cx="2666999" cy="2362200"/>
          </a:xfrm>
          <a:prstGeom prst="rect">
            <a:avLst/>
          </a:prstGeom>
          <a:noFill/>
        </p:spPr>
      </p:pic>
    </p:spTree>
  </p:cSld>
  <p:clrMapOvr>
    <a:masterClrMapping/>
  </p:clrMapOvr>
  <p:transition advTm="16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itle 1"/>
          <p:cNvSpPr>
            <a:spLocks noGrp="1"/>
          </p:cNvSpPr>
          <p:nvPr>
            <p:ph type="title"/>
          </p:nvPr>
        </p:nvSpPr>
        <p:spPr/>
        <p:txBody>
          <a:bodyPr>
            <a:normAutofit/>
          </a:bodyPr>
          <a:lstStyle/>
          <a:p>
            <a:pPr eaLnBrk="1" hangingPunct="1"/>
            <a:r>
              <a:rPr lang="fa-IR" sz="4000" dirty="0" smtClean="0">
                <a:cs typeface="B Yagut" pitchFamily="2" charset="-78"/>
              </a:rPr>
              <a:t>نکات مورد توجه در درمان</a:t>
            </a:r>
          </a:p>
        </p:txBody>
      </p:sp>
      <p:sp>
        <p:nvSpPr>
          <p:cNvPr id="3" name="Content Placeholder 2"/>
          <p:cNvSpPr>
            <a:spLocks noGrp="1"/>
          </p:cNvSpPr>
          <p:nvPr>
            <p:ph idx="1"/>
          </p:nvPr>
        </p:nvSpPr>
        <p:spPr>
          <a:xfrm>
            <a:off x="457200" y="1371600"/>
            <a:ext cx="8229600" cy="4754563"/>
          </a:xfrm>
        </p:spPr>
        <p:txBody>
          <a:bodyPr>
            <a:noAutofit/>
          </a:bodyPr>
          <a:lstStyle/>
          <a:p>
            <a:pPr algn="r" eaLnBrk="1" hangingPunct="1">
              <a:buFontTx/>
              <a:buNone/>
              <a:defRPr/>
            </a:pPr>
            <a:r>
              <a:rPr lang="en-US" sz="2800" dirty="0" smtClean="0">
                <a:cs typeface="B Yagut" pitchFamily="2" charset="-78"/>
              </a:rPr>
              <a:t>.</a:t>
            </a:r>
            <a:r>
              <a:rPr lang="fa-IR" sz="2800" dirty="0" smtClean="0">
                <a:cs typeface="B Yagut" pitchFamily="2" charset="-78"/>
              </a:rPr>
              <a:t>1-این دارو با یک غذای سبک مانند صبحانه خورده شود</a:t>
            </a:r>
          </a:p>
          <a:p>
            <a:pPr algn="r" eaLnBrk="1" hangingPunct="1">
              <a:buFontTx/>
              <a:buNone/>
              <a:defRPr/>
            </a:pPr>
            <a:r>
              <a:rPr lang="en-US" sz="2800" dirty="0" smtClean="0">
                <a:cs typeface="B Yagut" pitchFamily="2" charset="-78"/>
              </a:rPr>
              <a:t>.</a:t>
            </a:r>
            <a:r>
              <a:rPr lang="fa-IR" sz="2800" dirty="0" smtClean="0">
                <a:cs typeface="B Yagut" pitchFamily="2" charset="-78"/>
              </a:rPr>
              <a:t>2- دارو را می توان یک ساعت قبل و 2ساعت بعد از غذا مصرف کرد</a:t>
            </a:r>
          </a:p>
          <a:p>
            <a:pPr algn="r" eaLnBrk="1" hangingPunct="1">
              <a:buFontTx/>
              <a:buNone/>
              <a:defRPr/>
            </a:pPr>
            <a:r>
              <a:rPr lang="fa-IR" sz="2800" dirty="0" smtClean="0">
                <a:cs typeface="B Yagut" pitchFamily="2" charset="-78"/>
              </a:rPr>
              <a:t>2-در صورت عدم بهبودی می توان در مان را 7روز بعد تکرار کرد.</a:t>
            </a:r>
          </a:p>
          <a:p>
            <a:pPr algn="r" eaLnBrk="1" hangingPunct="1">
              <a:buFontTx/>
              <a:buNone/>
              <a:defRPr/>
            </a:pPr>
            <a:r>
              <a:rPr lang="fa-IR" sz="2800" dirty="0" smtClean="0">
                <a:cs typeface="B Yagut" pitchFamily="2" charset="-78"/>
              </a:rPr>
              <a:t>3-برای کودکان خرد سال قرص خورد شده و با کمی آب داده شود </a:t>
            </a:r>
          </a:p>
          <a:p>
            <a:pPr algn="r" eaLnBrk="1" hangingPunct="1">
              <a:buFontTx/>
              <a:buNone/>
              <a:defRPr/>
            </a:pPr>
            <a:r>
              <a:rPr lang="fa-IR" sz="2800" dirty="0" smtClean="0">
                <a:cs typeface="B Yagut" pitchFamily="2" charset="-78"/>
              </a:rPr>
              <a:t>4-یک ماه پس از درمان برای انجام آزمایش مدفوع به پزشک ارجاع شود.</a:t>
            </a:r>
            <a:endParaRPr lang="fa-IR" sz="2800" dirty="0">
              <a:cs typeface="B Yagut" pitchFamily="2" charset="-78"/>
            </a:endParaRPr>
          </a:p>
        </p:txBody>
      </p:sp>
      <p:pic>
        <p:nvPicPr>
          <p:cNvPr id="4" name="~PP3089.WAV">
            <a:hlinkClick r:id="" action="ppaction://media"/>
          </p:cNvPr>
          <p:cNvPicPr>
            <a:picLocks noRot="1" noChangeAspect="1"/>
          </p:cNvPicPr>
          <p:nvPr>
            <a:wavAudioFile r:embed="rId1" name="~PP3089.WAV"/>
          </p:nvPr>
        </p:nvPicPr>
        <p:blipFill>
          <a:blip r:embed="rId3" cstate="print"/>
          <a:stretch>
            <a:fillRect/>
          </a:stretch>
        </p:blipFill>
        <p:spPr>
          <a:xfrm>
            <a:off x="8696325" y="6410325"/>
            <a:ext cx="304800" cy="304800"/>
          </a:xfrm>
          <a:prstGeom prst="rect">
            <a:avLst/>
          </a:prstGeom>
        </p:spPr>
      </p:pic>
    </p:spTree>
  </p:cSld>
  <p:clrMapOvr>
    <a:masterClrMapping/>
  </p:clrMapOvr>
  <p:transition advTm="34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مراﻗﺒﺖ و ﭘﯿﺸﮕﯿﺮی</a:t>
            </a:r>
            <a:br>
              <a:rPr lang="fa-IR" sz="4000" dirty="0" smtClean="0">
                <a:cs typeface="B Yagut" pitchFamily="2" charset="-78"/>
              </a:rPr>
            </a:br>
            <a:endParaRPr lang="fa-IR" sz="4000" dirty="0">
              <a:cs typeface="B Yagut" pitchFamily="2" charset="-78"/>
            </a:endParaRPr>
          </a:p>
        </p:txBody>
      </p:sp>
      <p:sp>
        <p:nvSpPr>
          <p:cNvPr id="3" name="Content Placeholder 2"/>
          <p:cNvSpPr>
            <a:spLocks noGrp="1"/>
          </p:cNvSpPr>
          <p:nvPr>
            <p:ph idx="1"/>
          </p:nvPr>
        </p:nvSpPr>
        <p:spPr>
          <a:xfrm>
            <a:off x="457200" y="914400"/>
            <a:ext cx="8229600" cy="5211763"/>
          </a:xfrm>
        </p:spPr>
        <p:txBody>
          <a:bodyPr>
            <a:noAutofit/>
          </a:bodyPr>
          <a:lstStyle/>
          <a:p>
            <a:pPr algn="r">
              <a:buNone/>
            </a:pPr>
            <a:r>
              <a:rPr lang="fa-IR" dirty="0" smtClean="0">
                <a:cs typeface="B Yagut" pitchFamily="2" charset="-78"/>
              </a:rPr>
              <a:t>1-ارﺟﺎع ﻣﻮارد ﻣﺸﮑﻮک و حصول ﻧﺘﯿﺠﻪ.</a:t>
            </a:r>
          </a:p>
          <a:p>
            <a:pPr algn="r">
              <a:buNone/>
            </a:pPr>
            <a:r>
              <a:rPr lang="fa-IR" dirty="0" smtClean="0">
                <a:cs typeface="B Yagut" pitchFamily="2" charset="-78"/>
              </a:rPr>
              <a:t>2- آﻣﻮزش ﺑﻪ ﻣﺮدم در ﻣﻮرد دﻓﻊ ﺻﺤﯿﺢ زﺑﺎﻟﻪ و ﻣﺪﻓﻮع.</a:t>
            </a:r>
            <a:br>
              <a:rPr lang="fa-IR" dirty="0" smtClean="0">
                <a:cs typeface="B Yagut" pitchFamily="2" charset="-78"/>
              </a:rPr>
            </a:br>
            <a:r>
              <a:rPr lang="fa-IR" dirty="0" smtClean="0">
                <a:cs typeface="B Yagut" pitchFamily="2" charset="-78"/>
              </a:rPr>
              <a:t>3- رﻋﺎﯾﺖ ﻓﺎﺻﻠﻪ ﺑﯿﻦ ﭼﺎه ﻓﺎﺿﻼب و ﭼﺎه آب آﺷﺎﻣﯿﺪﻧﯽ و ﺿﺪ ﻋﻔﻮﻧﯽ ﮐﺮدن سرویس بهداشتی های آﻟﻮده.(15-7متر)</a:t>
            </a:r>
            <a:br>
              <a:rPr lang="fa-IR" dirty="0" smtClean="0">
                <a:cs typeface="B Yagut" pitchFamily="2" charset="-78"/>
              </a:rPr>
            </a:br>
            <a:r>
              <a:rPr lang="fa-IR" dirty="0" smtClean="0">
                <a:cs typeface="B Yagut" pitchFamily="2" charset="-78"/>
              </a:rPr>
              <a:t>4- آﻣﻮزس ﺑﻪ ﻣﺮدم در ﻣﻮرد اﻫﻤﯿﺖ ﺷﺴﺘﺸﻮی دست ها ﺑﺎ آب و ﺻﺎﺑﻮن ﺑﻌﺪ از اﺟﺎﺑﺖ ﻣﺰاج و ﻗﺒﻞ از ﺗﻬﯿﻪ و ﻣﺼﺮف ﻏﺬا.</a:t>
            </a:r>
            <a:br>
              <a:rPr lang="fa-IR" dirty="0" smtClean="0">
                <a:cs typeface="B Yagut" pitchFamily="2" charset="-78"/>
              </a:rPr>
            </a:br>
            <a:endParaRPr lang="fa-IR" dirty="0" smtClean="0">
              <a:cs typeface="B Yagut" pitchFamily="2" charset="-78"/>
            </a:endParaRPr>
          </a:p>
          <a:p>
            <a:pPr algn="r"/>
            <a:endParaRPr lang="fa-IR" dirty="0">
              <a:cs typeface="B Yagut" pitchFamily="2" charset="-78"/>
            </a:endParaRPr>
          </a:p>
        </p:txBody>
      </p:sp>
      <p:pic>
        <p:nvPicPr>
          <p:cNvPr id="4" name="~PP368.WAV">
            <a:hlinkClick r:id="" action="ppaction://media"/>
          </p:cNvPr>
          <p:cNvPicPr>
            <a:picLocks noRot="1" noChangeAspect="1"/>
          </p:cNvPicPr>
          <p:nvPr>
            <a:wavAudioFile r:embed="rId1" name="~PP36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9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مراقبت وپیشگیری</a:t>
            </a:r>
            <a:endParaRPr lang="fa-IR" sz="4000" dirty="0">
              <a:cs typeface="B Yagut" pitchFamily="2" charset="-78"/>
            </a:endParaRPr>
          </a:p>
        </p:txBody>
      </p:sp>
      <p:sp>
        <p:nvSpPr>
          <p:cNvPr id="3" name="Content Placeholder 2"/>
          <p:cNvSpPr>
            <a:spLocks noGrp="1"/>
          </p:cNvSpPr>
          <p:nvPr>
            <p:ph idx="1"/>
          </p:nvPr>
        </p:nvSpPr>
        <p:spPr>
          <a:xfrm>
            <a:off x="457200" y="1295400"/>
            <a:ext cx="8229600" cy="4830763"/>
          </a:xfrm>
        </p:spPr>
        <p:txBody>
          <a:bodyPr>
            <a:noAutofit/>
          </a:bodyPr>
          <a:lstStyle/>
          <a:p>
            <a:pPr algn="r">
              <a:lnSpc>
                <a:spcPct val="150000"/>
              </a:lnSpc>
              <a:buNone/>
            </a:pPr>
            <a:r>
              <a:rPr lang="fa-IR" sz="2800" dirty="0" smtClean="0">
                <a:cs typeface="B Yagut" pitchFamily="2" charset="-78"/>
              </a:rPr>
              <a:t>- آﻣﻮزش ﺑﻪ اﻃﺮاﻓﯿﺎن ﺑﯿﻤﺎر در ﻣﻮرد ﺿﺪ ﻋﻔﻮﻧﯽ ﻧﻤﻮدن وﺳﺎیل و اﺷﯿﺎء ﺑﯿﻤﺎر و اﺳﺘﻔﺎده ﻧﮑﺮدن از آﻧﻬﺎ.</a:t>
            </a:r>
            <a:br>
              <a:rPr lang="fa-IR" sz="2800" dirty="0" smtClean="0">
                <a:cs typeface="B Yagut" pitchFamily="2" charset="-78"/>
              </a:rPr>
            </a:br>
            <a:r>
              <a:rPr lang="fa-IR" sz="2800" dirty="0" smtClean="0">
                <a:cs typeface="B Yagut" pitchFamily="2" charset="-78"/>
              </a:rPr>
              <a:t>- آﻣﻮزش ﺑﻪ اﻃﺮاﻓﯿﺎن ﺑﯿﻤﺎر در ﻣﻮرد ﺟﻮﺷﺎﻧﯿﺪن آب آﺷﺎﻣﯿﺪﻧﯽ ﻗﺒﻞ از اﺳﺘﻔﺎده.</a:t>
            </a:r>
            <a:br>
              <a:rPr lang="fa-IR" sz="2800" dirty="0" smtClean="0">
                <a:cs typeface="B Yagut" pitchFamily="2" charset="-78"/>
              </a:rPr>
            </a:br>
            <a:r>
              <a:rPr lang="fa-IR" sz="2800" dirty="0" smtClean="0">
                <a:cs typeface="B Yagut" pitchFamily="2" charset="-78"/>
              </a:rPr>
              <a:t>- ﻧﻈﺎرت دﻗﯿﻖ ﺑﺮ ﮐﺎر اغذیه فروشی ها ﻏﺬاﯾﯽ.</a:t>
            </a:r>
            <a:br>
              <a:rPr lang="fa-IR" sz="2800" dirty="0" smtClean="0">
                <a:cs typeface="B Yagut" pitchFamily="2" charset="-78"/>
              </a:rPr>
            </a:br>
            <a:r>
              <a:rPr lang="fa-IR" sz="2800" dirty="0" smtClean="0">
                <a:cs typeface="B Yagut" pitchFamily="2" charset="-78"/>
              </a:rPr>
              <a:t>- ﭘﯿﮕﯿﺮی ﺑﯿﻤﺎران ﺷﻨﺎﺧﺘﻪ ﺷﺪه ﺗﺤﺖ درﻣﺎن  و ﺗﺠﻮﯾﺰ ﺷﺪه ﺗﻮﺳﻂ ﭘﺰﺷﮏ</a:t>
            </a:r>
            <a:endParaRPr lang="fa-IR" sz="2800" dirty="0"/>
          </a:p>
        </p:txBody>
      </p:sp>
      <p:pic>
        <p:nvPicPr>
          <p:cNvPr id="4" name="~PP1183.WAV">
            <a:hlinkClick r:id="" action="ppaction://media"/>
          </p:cNvPr>
          <p:cNvPicPr>
            <a:picLocks noRot="1" noChangeAspect="1"/>
          </p:cNvPicPr>
          <p:nvPr>
            <a:wavAudioFile r:embed="rId1" name="~PP1183.WAV"/>
          </p:nvPr>
        </p:nvPicPr>
        <p:blipFill>
          <a:blip r:embed="rId3" cstate="print"/>
          <a:stretch>
            <a:fillRect/>
          </a:stretch>
        </p:blipFill>
        <p:spPr>
          <a:xfrm>
            <a:off x="8696325" y="6410325"/>
            <a:ext cx="304800" cy="304800"/>
          </a:xfrm>
          <a:prstGeom prst="rect">
            <a:avLst/>
          </a:prstGeom>
        </p:spPr>
      </p:pic>
    </p:spTree>
  </p:cSld>
  <p:clrMapOvr>
    <a:masterClrMapping/>
  </p:clrMapOvr>
  <p:transition advTm="25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944562"/>
          </a:xfrm>
        </p:spPr>
        <p:txBody>
          <a:bodyPr>
            <a:normAutofit/>
          </a:bodyPr>
          <a:lstStyle/>
          <a:p>
            <a:r>
              <a:rPr lang="fa-IR" sz="4000" dirty="0" smtClean="0">
                <a:cs typeface="B Yagut" pitchFamily="2" charset="-78"/>
              </a:rPr>
              <a:t> نتیجه گیری</a:t>
            </a:r>
            <a:endParaRPr lang="en-US" sz="4000" dirty="0" smtClean="0">
              <a:cs typeface="B Yagut" pitchFamily="2" charset="-78"/>
            </a:endParaRPr>
          </a:p>
        </p:txBody>
      </p:sp>
      <p:sp>
        <p:nvSpPr>
          <p:cNvPr id="43011" name="Content Placeholder 2"/>
          <p:cNvSpPr>
            <a:spLocks noGrp="1"/>
          </p:cNvSpPr>
          <p:nvPr>
            <p:ph idx="1"/>
          </p:nvPr>
        </p:nvSpPr>
        <p:spPr>
          <a:xfrm>
            <a:off x="457200" y="1295400"/>
            <a:ext cx="8229600" cy="4830763"/>
          </a:xfrm>
        </p:spPr>
        <p:txBody>
          <a:bodyPr>
            <a:noAutofit/>
          </a:bodyPr>
          <a:lstStyle/>
          <a:p>
            <a:pPr algn="r">
              <a:buNone/>
            </a:pPr>
            <a:r>
              <a:rPr lang="en-US" sz="4000" dirty="0" smtClean="0">
                <a:cs typeface="B Yagut" pitchFamily="2" charset="-78"/>
              </a:rPr>
              <a:t> </a:t>
            </a:r>
            <a:r>
              <a:rPr lang="fa-IR" sz="2800" dirty="0" smtClean="0">
                <a:cs typeface="B Yagut" pitchFamily="2" charset="-78"/>
              </a:rPr>
              <a:t> بیماری آمیبیازیس این بیماری بدنبال عفونت با آمیبی بنام انتاموباهیستولیتیکا که یک انگل بدون فلاژل است ایجاد می شود.مخزن بیماری آمیبیازیس انسان می باشد  .در تمام مدتی که کیست آنتمبا هیستولیتیکا  از طریق مدفوع بیماران دفع می شود انتقال صورت می گیرد  که این حالت ممکن است برای سال ها ادامه داشته باشد</a:t>
            </a:r>
            <a:r>
              <a:rPr lang="fa-IR" dirty="0" smtClean="0">
                <a:cs typeface="B Yagut" pitchFamily="2" charset="-78"/>
              </a:rPr>
              <a:t>. معمولا عفونت از طریق گردش خون در بدن منتشر شده و دمل کبدی ، وریوی و مغزی ایجاد می کند.</a:t>
            </a:r>
            <a:endParaRPr lang="en-US" dirty="0" smtClean="0">
              <a:cs typeface="B Yagut" pitchFamily="2" charset="-78"/>
            </a:endParaRPr>
          </a:p>
          <a:p>
            <a:pPr algn="r">
              <a:buNone/>
            </a:pPr>
            <a:endParaRPr lang="en-US" sz="4000" dirty="0" smtClean="0">
              <a:cs typeface="B Yagut" pitchFamily="2" charset="-78"/>
            </a:endParaRPr>
          </a:p>
        </p:txBody>
      </p:sp>
      <p:pic>
        <p:nvPicPr>
          <p:cNvPr id="4" name="~PP2814.WAV">
            <a:hlinkClick r:id="" action="ppaction://media"/>
          </p:cNvPr>
          <p:cNvPicPr>
            <a:picLocks noRot="1" noChangeAspect="1"/>
          </p:cNvPicPr>
          <p:nvPr>
            <a:wavAudioFile r:embed="rId1" name="~PP281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اهداف آموزشی</a:t>
            </a:r>
            <a:br>
              <a:rPr lang="fa-IR" sz="4000" dirty="0" smtClean="0">
                <a:cs typeface="B Yagut" pitchFamily="2" charset="-78"/>
              </a:rPr>
            </a:br>
            <a:endParaRPr lang="fa-IR" sz="4000" dirty="0" smtClean="0">
              <a:cs typeface="B Yagut" pitchFamily="2" charset="-78"/>
            </a:endParaRPr>
          </a:p>
        </p:txBody>
      </p:sp>
      <p:sp>
        <p:nvSpPr>
          <p:cNvPr id="5123" name="Content Placeholder 2"/>
          <p:cNvSpPr>
            <a:spLocks noGrp="1"/>
          </p:cNvSpPr>
          <p:nvPr>
            <p:ph idx="1"/>
          </p:nvPr>
        </p:nvSpPr>
        <p:spPr>
          <a:xfrm>
            <a:off x="457200" y="1000125"/>
            <a:ext cx="8229600" cy="5715000"/>
          </a:xfrm>
        </p:spPr>
        <p:txBody>
          <a:bodyPr>
            <a:noAutofit/>
          </a:bodyPr>
          <a:lstStyle/>
          <a:p>
            <a:pPr algn="r">
              <a:buNone/>
            </a:pPr>
            <a:r>
              <a:rPr lang="fa-IR" sz="2800" dirty="0" smtClean="0">
                <a:cs typeface="B Yagut" pitchFamily="2" charset="-78"/>
              </a:rPr>
              <a:t>انتظار می رود فراگیر پس از مطالعه این درس بتواند:</a:t>
            </a:r>
          </a:p>
          <a:p>
            <a:pPr algn="r">
              <a:buFont typeface="Arial" pitchFamily="34" charset="0"/>
              <a:buNone/>
            </a:pPr>
            <a:r>
              <a:rPr lang="fa-IR" sz="2800" dirty="0" smtClean="0">
                <a:cs typeface="B Yagut" pitchFamily="2" charset="-78"/>
              </a:rPr>
              <a:t>1- آمیبیازیس را تعریف کند.</a:t>
            </a:r>
          </a:p>
          <a:p>
            <a:pPr algn="r">
              <a:buFont typeface="Arial" pitchFamily="34" charset="0"/>
              <a:buNone/>
            </a:pPr>
            <a:r>
              <a:rPr lang="fa-IR" sz="2800" dirty="0" smtClean="0">
                <a:cs typeface="B Yagut" pitchFamily="2" charset="-78"/>
              </a:rPr>
              <a:t>2- راه های انتقال آمیبیازیس را شرح دهد.</a:t>
            </a:r>
          </a:p>
          <a:p>
            <a:pPr algn="r">
              <a:buFont typeface="Arial" pitchFamily="34" charset="0"/>
              <a:buNone/>
            </a:pPr>
            <a:r>
              <a:rPr lang="fa-IR" sz="2800" dirty="0" smtClean="0">
                <a:cs typeface="B Yagut" pitchFamily="2" charset="-78"/>
              </a:rPr>
              <a:t>3-اشکال روده ای آمیبیازیس را توضیح دهد.</a:t>
            </a:r>
          </a:p>
          <a:p>
            <a:pPr algn="r">
              <a:buFont typeface="Arial" pitchFamily="34" charset="0"/>
              <a:buNone/>
            </a:pPr>
            <a:r>
              <a:rPr lang="fa-IR" sz="2800" dirty="0" smtClean="0">
                <a:cs typeface="B Yagut" pitchFamily="2" charset="-78"/>
              </a:rPr>
              <a:t>4-عامل عفونت آمیبیازیس را بیان کند.</a:t>
            </a:r>
          </a:p>
          <a:p>
            <a:pPr algn="r">
              <a:buFont typeface="Arial" pitchFamily="34" charset="0"/>
              <a:buNone/>
            </a:pPr>
            <a:r>
              <a:rPr lang="fa-IR" sz="2800" dirty="0" smtClean="0">
                <a:cs typeface="B Yagut" pitchFamily="2" charset="-78"/>
              </a:rPr>
              <a:t>5-دوره واگیری آمیبیازیس را شرح دهد.</a:t>
            </a:r>
          </a:p>
          <a:p>
            <a:pPr algn="r">
              <a:buFont typeface="Arial" pitchFamily="34" charset="0"/>
              <a:buNone/>
            </a:pPr>
            <a:r>
              <a:rPr lang="fa-IR" sz="2800" dirty="0" smtClean="0">
                <a:cs typeface="B Yagut" pitchFamily="2" charset="-78"/>
              </a:rPr>
              <a:t>6-روش های کنترل آمیبیازیس را توضیح دهد.</a:t>
            </a:r>
          </a:p>
          <a:p>
            <a:pPr algn="r">
              <a:buFont typeface="Arial" pitchFamily="34" charset="0"/>
              <a:buNone/>
            </a:pPr>
            <a:endParaRPr lang="fa-IR" sz="2800" dirty="0" smtClean="0">
              <a:cs typeface="B Yagut" pitchFamily="2" charset="-78"/>
            </a:endParaRPr>
          </a:p>
          <a:p>
            <a:endParaRPr lang="fa-IR" sz="2800" dirty="0" smtClean="0">
              <a:cs typeface="B Yagut" pitchFamily="2" charset="-78"/>
            </a:endParaRPr>
          </a:p>
        </p:txBody>
      </p:sp>
      <p:pic>
        <p:nvPicPr>
          <p:cNvPr id="8" name="~PP1262.WAV">
            <a:hlinkClick r:id="" action="ppaction://media"/>
          </p:cNvPr>
          <p:cNvPicPr>
            <a:picLocks noRot="1" noChangeAspect="1"/>
          </p:cNvPicPr>
          <p:nvPr>
            <a:wavAudioFile r:embed="rId1" name="~PP1262.WAV"/>
          </p:nvPr>
        </p:nvPicPr>
        <p:blipFill>
          <a:blip r:embed="rId3"/>
          <a:stretch>
            <a:fillRect/>
          </a:stretch>
        </p:blipFill>
        <p:spPr>
          <a:xfrm>
            <a:off x="8696325" y="6410325"/>
            <a:ext cx="304800" cy="304800"/>
          </a:xfrm>
          <a:prstGeom prst="rect">
            <a:avLst/>
          </a:prstGeom>
        </p:spPr>
      </p:pic>
    </p:spTree>
  </p:cSld>
  <p:clrMapOvr>
    <a:masterClrMapping/>
  </p:clrMapOvr>
  <p:transition advTm="27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smtClean="0">
                <a:cs typeface="B Yagut" pitchFamily="2" charset="-78"/>
              </a:rPr>
              <a:t>پرسش نظری</a:t>
            </a:r>
            <a:r>
              <a:rPr lang="fa-IR" sz="4000" dirty="0" smtClean="0">
                <a:solidFill>
                  <a:srgbClr val="FF0000"/>
                </a:solidFill>
              </a:rPr>
              <a:t/>
            </a:r>
            <a:br>
              <a:rPr lang="fa-IR" sz="4000" dirty="0" smtClean="0">
                <a:solidFill>
                  <a:srgbClr val="FF0000"/>
                </a:solidFill>
              </a:rPr>
            </a:br>
            <a:endParaRPr lang="fa-IR" sz="4000" dirty="0" smtClean="0"/>
          </a:p>
        </p:txBody>
      </p:sp>
      <p:sp>
        <p:nvSpPr>
          <p:cNvPr id="44035" name="Content Placeholder 5"/>
          <p:cNvSpPr>
            <a:spLocks noGrp="1"/>
          </p:cNvSpPr>
          <p:nvPr>
            <p:ph idx="1"/>
          </p:nvPr>
        </p:nvSpPr>
        <p:spPr/>
        <p:txBody>
          <a:bodyPr>
            <a:noAutofit/>
          </a:bodyPr>
          <a:lstStyle/>
          <a:p>
            <a:pPr algn="r">
              <a:buNone/>
            </a:pPr>
            <a:r>
              <a:rPr lang="fa-IR" sz="2800" dirty="0" smtClean="0">
                <a:cs typeface="B Yagut" pitchFamily="2" charset="-78"/>
              </a:rPr>
              <a:t>1- تعریف آمیبیازیس را توضیح دهید.؟</a:t>
            </a:r>
          </a:p>
          <a:p>
            <a:pPr algn="r">
              <a:buNone/>
            </a:pPr>
            <a:r>
              <a:rPr lang="fa-IR" sz="2800" dirty="0" smtClean="0">
                <a:cs typeface="B Yagut" pitchFamily="2" charset="-78"/>
              </a:rPr>
              <a:t>2- بیماریزایی آمیبیازیس چگونه است؟</a:t>
            </a:r>
          </a:p>
          <a:p>
            <a:pPr algn="r">
              <a:buNone/>
            </a:pPr>
            <a:r>
              <a:rPr lang="fa-IR" sz="2800" dirty="0" smtClean="0">
                <a:cs typeface="B Yagut" pitchFamily="2" charset="-78"/>
              </a:rPr>
              <a:t>3-آلودگی به انگل آمیبیازس را توضیح دهید؟</a:t>
            </a:r>
          </a:p>
          <a:p>
            <a:pPr algn="r">
              <a:buNone/>
            </a:pPr>
            <a:r>
              <a:rPr lang="fa-IR" sz="2800" dirty="0" smtClean="0">
                <a:cs typeface="B Yagut" pitchFamily="2" charset="-78"/>
              </a:rPr>
              <a:t>4- اشکال روده ای آمیبیازیس را شرح دهید؟</a:t>
            </a:r>
          </a:p>
          <a:p>
            <a:pPr algn="r">
              <a:buNone/>
            </a:pPr>
            <a:r>
              <a:rPr lang="fa-IR" sz="2800" dirty="0" smtClean="0">
                <a:cs typeface="B Yagut" pitchFamily="2" charset="-78"/>
              </a:rPr>
              <a:t>5-عامل عفونت آمیبیازیس را شرح دهید؟</a:t>
            </a:r>
          </a:p>
          <a:p>
            <a:pPr algn="r">
              <a:buNone/>
            </a:pPr>
            <a:r>
              <a:rPr lang="fa-IR" sz="2800" dirty="0" smtClean="0">
                <a:cs typeface="B Yagut" pitchFamily="2" charset="-78"/>
              </a:rPr>
              <a:t>6-دوره واگیری آمیبیازیس را بیان کنید؟</a:t>
            </a:r>
          </a:p>
          <a:p>
            <a:pPr algn="r">
              <a:buNone/>
            </a:pPr>
            <a:r>
              <a:rPr lang="fa-IR" sz="2800" dirty="0" smtClean="0">
                <a:cs typeface="B Yagut" pitchFamily="2" charset="-78"/>
              </a:rPr>
              <a:t>7-راه های پیشگیری از بیماری آمیبیازیس را نام ببرید؟</a:t>
            </a:r>
          </a:p>
          <a:p>
            <a:pPr algn="r">
              <a:buNone/>
            </a:pPr>
            <a:endParaRPr lang="fa-IR" dirty="0" smtClean="0">
              <a:cs typeface="B Yagut" pitchFamily="2" charset="-78"/>
            </a:endParaRPr>
          </a:p>
          <a:p>
            <a:endParaRPr lang="fa-IR" dirty="0" smtClean="0">
              <a:cs typeface="B Yagut" pitchFamily="2" charset="-78"/>
            </a:endParaRPr>
          </a:p>
          <a:p>
            <a:pPr algn="r">
              <a:buFont typeface="Arial" pitchFamily="34" charset="0"/>
              <a:buNone/>
            </a:pPr>
            <a:endParaRPr lang="fa-IR" dirty="0" smtClean="0">
              <a:cs typeface="B Yagut" pitchFamily="2" charset="-78"/>
            </a:endParaRPr>
          </a:p>
        </p:txBody>
      </p:sp>
      <p:pic>
        <p:nvPicPr>
          <p:cNvPr id="4" name="~PP825.WAV">
            <a:hlinkClick r:id="" action="ppaction://media"/>
          </p:cNvPr>
          <p:cNvPicPr>
            <a:picLocks noRot="1" noChangeAspect="1"/>
          </p:cNvPicPr>
          <p:nvPr>
            <a:wavAudioFile r:embed="rId1" name="~PP825.WAV"/>
          </p:nvPr>
        </p:nvPicPr>
        <p:blipFill>
          <a:blip r:embed="rId3" cstate="print"/>
          <a:stretch>
            <a:fillRect/>
          </a:stretch>
        </p:blipFill>
        <p:spPr>
          <a:xfrm>
            <a:off x="8696325" y="6410325"/>
            <a:ext cx="304800" cy="304800"/>
          </a:xfrm>
          <a:prstGeom prst="rect">
            <a:avLst/>
          </a:prstGeom>
        </p:spPr>
      </p:pic>
    </p:spTree>
  </p:cSld>
  <p:clrMapOvr>
    <a:masterClrMapping/>
  </p:clrMapOvr>
  <p:transition advTm="61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normAutofit/>
          </a:bodyPr>
          <a:lstStyle/>
          <a:p>
            <a:pPr marL="0" indent="0" algn="r">
              <a:lnSpc>
                <a:spcPct val="150000"/>
              </a:lnSpc>
              <a:buNone/>
            </a:pPr>
            <a:r>
              <a:rPr lang="fa-IR" sz="2400" dirty="0" smtClean="0">
                <a:cs typeface="B Yagut" pitchFamily="2" charset="-78"/>
              </a:rPr>
              <a:t>1- کتب  بیماریهای واگیر آموزش  بهورزی </a:t>
            </a:r>
          </a:p>
          <a:p>
            <a:pPr marL="0" indent="0" algn="r">
              <a:lnSpc>
                <a:spcPct val="150000"/>
              </a:lnSpc>
              <a:buNone/>
            </a:pPr>
            <a:r>
              <a:rPr lang="fa-IR" sz="2400" dirty="0" smtClean="0">
                <a:cs typeface="B Yagut" pitchFamily="2" charset="-78"/>
              </a:rPr>
              <a:t>2- کتاب بیماریهای انگلی صائبی اسماعیل</a:t>
            </a:r>
          </a:p>
          <a:p>
            <a:pPr marL="0" indent="0" algn="r">
              <a:lnSpc>
                <a:spcPct val="150000"/>
              </a:lnSpc>
              <a:buNone/>
            </a:pPr>
            <a:r>
              <a:rPr lang="fa-IR" sz="2400" dirty="0" smtClean="0">
                <a:cs typeface="B Yagut" pitchFamily="2" charset="-78"/>
              </a:rPr>
              <a:t>3-اپیدمیولوژی بیماریهای شایع درایران ویراست دکتر عزیزی دکتر حسین حاتمی – دکتر محسن جانقربانی</a:t>
            </a:r>
            <a:r>
              <a:rPr lang="en-US" sz="2400" dirty="0" smtClean="0">
                <a:cs typeface="B Yagut" pitchFamily="2" charset="-78"/>
              </a:rPr>
              <a:t> </a:t>
            </a:r>
            <a:endParaRPr lang="fa-IR" sz="2400" dirty="0" smtClean="0">
              <a:cs typeface="B Yagut" pitchFamily="2" charset="-78"/>
            </a:endParaRPr>
          </a:p>
        </p:txBody>
      </p:sp>
      <p:pic>
        <p:nvPicPr>
          <p:cNvPr id="4" name="~PP669.WAV">
            <a:hlinkClick r:id="" action="ppaction://media"/>
          </p:cNvPr>
          <p:cNvPicPr>
            <a:picLocks noRot="1" noChangeAspect="1"/>
          </p:cNvPicPr>
          <p:nvPr>
            <a:wavAudioFile r:embed="rId1" name="~PP669.WAV"/>
          </p:nvPr>
        </p:nvPicPr>
        <p:blipFill>
          <a:blip r:embed="rId3" cstate="print"/>
          <a:stretch>
            <a:fillRect/>
          </a:stretch>
        </p:blipFill>
        <p:spPr>
          <a:xfrm>
            <a:off x="8696325" y="6410325"/>
            <a:ext cx="304800" cy="304800"/>
          </a:xfrm>
          <a:prstGeom prst="rect">
            <a:avLst/>
          </a:prstGeom>
        </p:spPr>
      </p:pic>
      <p:sp>
        <p:nvSpPr>
          <p:cNvPr id="8" name="Title 7"/>
          <p:cNvSpPr>
            <a:spLocks noGrp="1"/>
          </p:cNvSpPr>
          <p:nvPr>
            <p:ph type="title"/>
          </p:nvPr>
        </p:nvSpPr>
        <p:spPr/>
        <p:txBody>
          <a:bodyPr/>
          <a:lstStyle/>
          <a:p>
            <a:r>
              <a:rPr lang="fa-IR" sz="4000" dirty="0" smtClean="0">
                <a:cs typeface="B Yagut" pitchFamily="2" charset="-78"/>
              </a:rPr>
              <a:t>منابع</a:t>
            </a:r>
            <a:endParaRPr lang="en-US" dirty="0">
              <a:cs typeface="B Yagut" pitchFamily="2" charset="-78"/>
            </a:endParaRPr>
          </a:p>
        </p:txBody>
      </p:sp>
    </p:spTree>
  </p:cSld>
  <p:clrMapOvr>
    <a:masterClrMapping/>
  </p:clrMapOvr>
  <p:transition advTm="133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fa-IR" sz="4000" dirty="0" smtClean="0">
                <a:cs typeface="B Yagut" pitchFamily="2" charset="-78"/>
              </a:rPr>
              <a:t>نظرات وپیشنهادات</a:t>
            </a:r>
            <a:endParaRPr lang="en-US" sz="4000" dirty="0" smtClean="0">
              <a:cs typeface="B Yagut" pitchFamily="2" charset="-78"/>
            </a:endParaRPr>
          </a:p>
        </p:txBody>
      </p:sp>
      <p:sp>
        <p:nvSpPr>
          <p:cNvPr id="48131" name="Content Placeholder 2"/>
          <p:cNvSpPr>
            <a:spLocks noGrp="1"/>
          </p:cNvSpPr>
          <p:nvPr>
            <p:ph idx="1"/>
          </p:nvPr>
        </p:nvSpPr>
        <p:spPr/>
        <p:txBody>
          <a:bodyPr/>
          <a:lstStyle/>
          <a:p>
            <a:pPr algn="ctr" eaLnBrk="1" hangingPunct="1">
              <a:buFont typeface="Arial" pitchFamily="34" charset="0"/>
              <a:buNone/>
            </a:pPr>
            <a:r>
              <a:rPr lang="fa-IR" dirty="0" smtClean="0">
                <a:cs typeface="B Yagut" pitchFamily="2" charset="-78"/>
                <a:hlinkClick r:id="rId2"/>
              </a:rPr>
              <a:t>لطفا نظرات وپیشنهادات خود پیرامون این مبحث رابه آدرس زیرارسال کنید.</a:t>
            </a:r>
          </a:p>
          <a:p>
            <a:pPr algn="ctr" eaLnBrk="1" hangingPunct="1">
              <a:buFont typeface="Arial" pitchFamily="34" charset="0"/>
              <a:buNone/>
            </a:pPr>
            <a:endParaRPr lang="fa-IR" dirty="0" smtClean="0">
              <a:cs typeface="B Yagut" pitchFamily="2" charset="-78"/>
              <a:hlinkClick r:id="rId2"/>
            </a:endParaRPr>
          </a:p>
          <a:p>
            <a:pPr algn="ctr" eaLnBrk="1" hangingPunct="1">
              <a:buFont typeface="Arial" pitchFamily="34" charset="0"/>
              <a:buNone/>
            </a:pPr>
            <a:r>
              <a:rPr lang="fa-IR" dirty="0" smtClean="0">
                <a:cs typeface="B Yagut" pitchFamily="2" charset="-78"/>
                <a:hlinkClick r:id="rId2"/>
              </a:rPr>
              <a:t>دانشگاه علوم پزشکی وخدمات بهداشتی درمانی زاهدان</a:t>
            </a:r>
          </a:p>
          <a:p>
            <a:pPr algn="ctr" eaLnBrk="1" hangingPunct="1">
              <a:buNone/>
            </a:pPr>
            <a:r>
              <a:rPr lang="en-US" dirty="0" smtClean="0">
                <a:cs typeface="B Yagut" pitchFamily="2" charset="-78"/>
                <a:hlinkClick r:id="rId2"/>
              </a:rPr>
              <a:t>Z</a:t>
            </a:r>
            <a:r>
              <a:rPr lang="en-US" dirty="0" smtClean="0">
                <a:hlinkClick r:id="rId2"/>
              </a:rPr>
              <a:t>ahedan.behvarz@zaums.ac.ir</a:t>
            </a:r>
            <a:endParaRPr lang="fa-IR" dirty="0" smtClean="0">
              <a:hlinkClick r:id="rId2"/>
            </a:endParaRPr>
          </a:p>
        </p:txBody>
      </p:sp>
    </p:spTree>
  </p:cSld>
  <p:clrMapOvr>
    <a:masterClrMapping/>
  </p:clrMapOvr>
  <p:transition advTm="506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defRPr/>
            </a:pP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فهرست عناوین</a:t>
            </a:r>
            <a:br>
              <a:rPr lang="fa-IR" sz="4000" dirty="0" smtClean="0">
                <a:cs typeface="B Yagut" pitchFamily="2" charset="-78"/>
              </a:rPr>
            </a:br>
            <a:endParaRPr lang="fa-IR" sz="4000" dirty="0">
              <a:cs typeface="B Yagut" pitchFamily="2" charset="-78"/>
            </a:endParaRPr>
          </a:p>
        </p:txBody>
      </p:sp>
      <p:sp>
        <p:nvSpPr>
          <p:cNvPr id="6147" name="Content Placeholder 2"/>
          <p:cNvSpPr>
            <a:spLocks noGrp="1"/>
          </p:cNvSpPr>
          <p:nvPr>
            <p:ph idx="1"/>
          </p:nvPr>
        </p:nvSpPr>
        <p:spPr>
          <a:xfrm>
            <a:off x="428625" y="1000125"/>
            <a:ext cx="8258175" cy="5429250"/>
          </a:xfrm>
        </p:spPr>
        <p:txBody>
          <a:bodyPr>
            <a:noAutofit/>
          </a:bodyPr>
          <a:lstStyle/>
          <a:p>
            <a:pPr algn="r">
              <a:buNone/>
            </a:pPr>
            <a:r>
              <a:rPr lang="en-US" sz="2800" dirty="0" smtClean="0">
                <a:cs typeface="B Yagut" pitchFamily="2" charset="-78"/>
              </a:rPr>
              <a:t>.</a:t>
            </a:r>
            <a:endParaRPr lang="fa-IR" sz="2800" dirty="0" smtClean="0">
              <a:cs typeface="B Yagut" pitchFamily="2" charset="-78"/>
            </a:endParaRPr>
          </a:p>
          <a:p>
            <a:pPr algn="r">
              <a:buNone/>
            </a:pPr>
            <a:r>
              <a:rPr lang="fa-IR" sz="2800" dirty="0" smtClean="0">
                <a:cs typeface="B Yagut" pitchFamily="2" charset="-78"/>
              </a:rPr>
              <a:t>-تعریف آمیبیازیس.</a:t>
            </a:r>
          </a:p>
          <a:p>
            <a:pPr algn="r">
              <a:buNone/>
            </a:pPr>
            <a:r>
              <a:rPr lang="fa-IR" sz="2800" dirty="0" smtClean="0">
                <a:cs typeface="B Yagut" pitchFamily="2" charset="-78"/>
              </a:rPr>
              <a:t>- راه های انتقال آمیبیازیس.</a:t>
            </a:r>
          </a:p>
          <a:p>
            <a:pPr algn="r">
              <a:buNone/>
            </a:pPr>
            <a:r>
              <a:rPr lang="fa-IR" sz="2800" dirty="0" smtClean="0">
                <a:cs typeface="B Yagut" pitchFamily="2" charset="-78"/>
              </a:rPr>
              <a:t>-اشکال روده ای آمیبیازیس.</a:t>
            </a:r>
          </a:p>
          <a:p>
            <a:pPr algn="r">
              <a:buNone/>
            </a:pPr>
            <a:r>
              <a:rPr lang="fa-IR" sz="2800" dirty="0" smtClean="0">
                <a:cs typeface="B Yagut" pitchFamily="2" charset="-78"/>
              </a:rPr>
              <a:t>-عامل عفونت آمیبیازیس.</a:t>
            </a:r>
          </a:p>
          <a:p>
            <a:pPr algn="r">
              <a:buNone/>
            </a:pPr>
            <a:r>
              <a:rPr lang="fa-IR" sz="2800" dirty="0" smtClean="0">
                <a:cs typeface="B Yagut" pitchFamily="2" charset="-78"/>
              </a:rPr>
              <a:t>-دوره واگیری آمیبیازیس.</a:t>
            </a:r>
          </a:p>
          <a:p>
            <a:pPr algn="r">
              <a:buNone/>
            </a:pPr>
            <a:r>
              <a:rPr lang="fa-IR" sz="2800" dirty="0" smtClean="0">
                <a:cs typeface="B Yagut" pitchFamily="2" charset="-78"/>
              </a:rPr>
              <a:t>-روش های کنترل آمیبیازیس</a:t>
            </a:r>
          </a:p>
          <a:p>
            <a:pPr algn="r">
              <a:buNone/>
            </a:pPr>
            <a:endParaRPr lang="fa-IR" sz="2800" dirty="0" smtClean="0">
              <a:cs typeface="B Yagut" pitchFamily="2" charset="-78"/>
            </a:endParaRPr>
          </a:p>
          <a:p>
            <a:endParaRPr lang="fa-IR" sz="2800" dirty="0" smtClean="0">
              <a:cs typeface="B Yagut" pitchFamily="2" charset="-78"/>
            </a:endParaRPr>
          </a:p>
          <a:p>
            <a:endParaRPr lang="fa-IR" sz="2800" b="1" dirty="0" smtClean="0">
              <a:cs typeface="B Yagut" pitchFamily="2" charset="-78"/>
            </a:endParaRPr>
          </a:p>
        </p:txBody>
      </p:sp>
      <p:pic>
        <p:nvPicPr>
          <p:cNvPr id="6" name="~PP1847.WAV">
            <a:hlinkClick r:id="" action="ppaction://media"/>
          </p:cNvPr>
          <p:cNvPicPr>
            <a:picLocks noRot="1" noChangeAspect="1"/>
          </p:cNvPicPr>
          <p:nvPr>
            <a:wavAudioFile r:embed="rId1" name="~PP1847.WAV"/>
          </p:nvPr>
        </p:nvPicPr>
        <p:blipFill>
          <a:blip r:embed="rId3"/>
          <a:stretch>
            <a:fillRect/>
          </a:stretch>
        </p:blipFill>
        <p:spPr>
          <a:xfrm>
            <a:off x="8696325" y="6410325"/>
            <a:ext cx="304800" cy="304800"/>
          </a:xfrm>
          <a:prstGeom prst="rect">
            <a:avLst/>
          </a:prstGeom>
        </p:spPr>
      </p:pic>
    </p:spTree>
  </p:cSld>
  <p:clrMapOvr>
    <a:masterClrMapping/>
  </p:clrMapOvr>
  <p:transition advTm="13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p:spPr>
        <p:txBody>
          <a:bodyPr>
            <a:normAutofit fontScale="90000"/>
          </a:bodyPr>
          <a:lstStyle/>
          <a:p>
            <a:r>
              <a:rPr lang="fa-IR" dirty="0" smtClean="0">
                <a:cs typeface="B Yagut" pitchFamily="2" charset="-78"/>
              </a:rPr>
              <a:t/>
            </a:r>
            <a:br>
              <a:rPr lang="fa-IR" dirty="0" smtClean="0">
                <a:cs typeface="B Yagut" pitchFamily="2" charset="-78"/>
              </a:rPr>
            </a:br>
            <a:r>
              <a:rPr lang="fa-IR" dirty="0" smtClean="0">
                <a:cs typeface="B Yagut" pitchFamily="2" charset="-78"/>
              </a:rPr>
              <a:t>مقدمه</a:t>
            </a:r>
            <a:br>
              <a:rPr lang="fa-IR" dirty="0" smtClean="0">
                <a:cs typeface="B Yagut" pitchFamily="2" charset="-78"/>
              </a:rPr>
            </a:br>
            <a:endParaRPr lang="fa-IR" dirty="0" smtClean="0"/>
          </a:p>
        </p:txBody>
      </p:sp>
      <p:sp>
        <p:nvSpPr>
          <p:cNvPr id="3" name="Content Placeholder 2"/>
          <p:cNvSpPr>
            <a:spLocks noGrp="1"/>
          </p:cNvSpPr>
          <p:nvPr>
            <p:ph idx="1"/>
          </p:nvPr>
        </p:nvSpPr>
        <p:spPr>
          <a:xfrm>
            <a:off x="304800" y="1066801"/>
            <a:ext cx="8610599" cy="5219700"/>
          </a:xfrm>
        </p:spPr>
        <p:txBody>
          <a:bodyPr>
            <a:noAutofit/>
          </a:bodyPr>
          <a:lstStyle/>
          <a:p>
            <a:pPr marL="274320" indent="-274320" algn="r" rtl="1" eaLnBrk="1" fontAlgn="auto" hangingPunct="1">
              <a:spcAft>
                <a:spcPts val="0"/>
              </a:spcAft>
              <a:buClr>
                <a:schemeClr val="accent3"/>
              </a:buClr>
              <a:buFont typeface="Arial" pitchFamily="34" charset="0"/>
              <a:buNone/>
              <a:defRPr/>
            </a:pPr>
            <a:r>
              <a:rPr lang="fa-IR" sz="4000" dirty="0" smtClean="0">
                <a:cs typeface="B Yagut" pitchFamily="2" charset="-78"/>
              </a:rPr>
              <a:t>  </a:t>
            </a:r>
            <a:r>
              <a:rPr lang="fa-IR" sz="3600" dirty="0" smtClean="0">
                <a:cs typeface="B Yagut" pitchFamily="2" charset="-78"/>
              </a:rPr>
              <a:t>آمیبیازیس</a:t>
            </a:r>
            <a:r>
              <a:rPr lang="fa-IR" sz="2000" dirty="0" smtClean="0">
                <a:cs typeface="B Yagut" pitchFamily="2" charset="-78"/>
              </a:rPr>
              <a:t> </a:t>
            </a:r>
            <a:r>
              <a:rPr lang="fa-IR" dirty="0" smtClean="0">
                <a:cs typeface="B Yagut" pitchFamily="2" charset="-78"/>
              </a:rPr>
              <a:t>(اسهال آمیبی) یک بیماری ناشی از انگل انتامباهیستولیتیکا  است. این بیماری می تواند هر کسی را تحت تاثیر قرار دهد، اگر چه در افرادی که در مناطق گرمسیری با شرایط بهداشتی فقیر زندگی می کنند شایع تر است. تشخیص این بیماری ممکن است، مشکل باشد .زیرا انگل های دیگرمی توانند ،وقتی در زیر میکروسکوپ قرار گیرند</a:t>
            </a:r>
            <a:r>
              <a:rPr lang="fa-IR" sz="3600" dirty="0" smtClean="0">
                <a:cs typeface="B Yagut" pitchFamily="2" charset="-78"/>
              </a:rPr>
              <a:t> </a:t>
            </a:r>
            <a:r>
              <a:rPr lang="fa-IR" sz="2800" dirty="0" smtClean="0">
                <a:cs typeface="B Yagut" pitchFamily="2" charset="-78"/>
              </a:rPr>
              <a:t>و</a:t>
            </a:r>
            <a:r>
              <a:rPr lang="fa-IR" sz="3600" dirty="0" smtClean="0">
                <a:cs typeface="B Yagut" pitchFamily="2" charset="-78"/>
              </a:rPr>
              <a:t> </a:t>
            </a:r>
            <a:r>
              <a:rPr lang="fa-IR" dirty="0" smtClean="0">
                <a:cs typeface="B Yagut" pitchFamily="2" charset="-78"/>
              </a:rPr>
              <a:t>بسیار شبیه به آنتامبا هیستولتیکا دیده  شوند.</a:t>
            </a:r>
            <a:endParaRPr lang="fa-IR" sz="3600" dirty="0" smtClean="0">
              <a:cs typeface="B Yagut" pitchFamily="2" charset="-78"/>
            </a:endParaRPr>
          </a:p>
          <a:p>
            <a:pPr algn="r">
              <a:defRPr/>
            </a:pPr>
            <a:endParaRPr lang="fa-IR" sz="3600" dirty="0">
              <a:cs typeface="B Yagut" pitchFamily="2" charset="-78"/>
            </a:endParaRPr>
          </a:p>
        </p:txBody>
      </p:sp>
      <p:pic>
        <p:nvPicPr>
          <p:cNvPr id="5" name="~PP1593.WAV">
            <a:hlinkClick r:id="" action="ppaction://media"/>
          </p:cNvPr>
          <p:cNvPicPr>
            <a:picLocks noRot="1" noChangeAspect="1"/>
          </p:cNvPicPr>
          <p:nvPr>
            <a:wavAudioFile r:embed="rId1" name="~PP1593.WAV"/>
          </p:nvPr>
        </p:nvPicPr>
        <p:blipFill>
          <a:blip r:embed="rId3" cstate="print"/>
          <a:stretch>
            <a:fillRect/>
          </a:stretch>
        </p:blipFill>
        <p:spPr>
          <a:xfrm>
            <a:off x="8696325" y="6410325"/>
            <a:ext cx="304800" cy="304800"/>
          </a:xfrm>
          <a:prstGeom prst="rect">
            <a:avLst/>
          </a:prstGeom>
        </p:spPr>
      </p:pic>
    </p:spTree>
  </p:cSld>
  <p:clrMapOvr>
    <a:masterClrMapping/>
  </p:clrMapOvr>
  <p:transition advTm="31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itle 1"/>
          <p:cNvSpPr>
            <a:spLocks noGrp="1"/>
          </p:cNvSpPr>
          <p:nvPr>
            <p:ph type="title"/>
          </p:nvPr>
        </p:nvSpPr>
        <p:spPr/>
        <p:txBody>
          <a:bodyPr>
            <a:normAutofit/>
          </a:bodyPr>
          <a:lstStyle/>
          <a:p>
            <a:pPr eaLnBrk="1" hangingPunct="1"/>
            <a:r>
              <a:rPr lang="fa-IR" sz="4000" dirty="0" smtClean="0">
                <a:cs typeface="B Yagut" pitchFamily="2" charset="-78"/>
              </a:rPr>
              <a:t>تعریف آمیبیازیس</a:t>
            </a:r>
            <a:endParaRPr lang="en-US" sz="4000" dirty="0" smtClean="0">
              <a:cs typeface="B Yagut" pitchFamily="2" charset="-78"/>
            </a:endParaRPr>
          </a:p>
        </p:txBody>
      </p:sp>
      <p:sp>
        <p:nvSpPr>
          <p:cNvPr id="393219" name="Content Placeholder 2"/>
          <p:cNvSpPr>
            <a:spLocks noGrp="1"/>
          </p:cNvSpPr>
          <p:nvPr>
            <p:ph idx="1"/>
          </p:nvPr>
        </p:nvSpPr>
        <p:spPr/>
        <p:txBody>
          <a:bodyPr>
            <a:noAutofit/>
          </a:bodyPr>
          <a:lstStyle/>
          <a:p>
            <a:pPr algn="r">
              <a:lnSpc>
                <a:spcPct val="150000"/>
              </a:lnSpc>
              <a:buNone/>
            </a:pPr>
            <a:r>
              <a:rPr lang="fa-IR" dirty="0" smtClean="0">
                <a:cs typeface="B Yagut" pitchFamily="2" charset="-78"/>
              </a:rPr>
              <a:t>این بیماری بدنبال عفونت با آمیبی بنام آنتاموباهیستولیتیکا که یک انگل بدون فلاژل است ایجاد می شود. این انگل در مناطق حاره بخصوص در نواحی با سطح اقتصادی - اجتماعی پائین فراوان دیده می شود . این بیماری در دو نوع رود ه ای و خارج روده ای ظاهر می گردد.</a:t>
            </a:r>
          </a:p>
          <a:p>
            <a:pPr algn="r" eaLnBrk="1" hangingPunct="1">
              <a:lnSpc>
                <a:spcPct val="150000"/>
              </a:lnSpc>
              <a:buNone/>
            </a:pPr>
            <a:r>
              <a:rPr lang="fa-IR" dirty="0" smtClean="0">
                <a:cs typeface="B Yagut" pitchFamily="2" charset="-78"/>
              </a:rPr>
              <a:t>  </a:t>
            </a:r>
            <a:endParaRPr lang="en-US" dirty="0" smtClean="0">
              <a:cs typeface="B Yagut" pitchFamily="2" charset="-78"/>
            </a:endParaRPr>
          </a:p>
        </p:txBody>
      </p:sp>
      <p:pic>
        <p:nvPicPr>
          <p:cNvPr id="4" name="~PP3950.WAV">
            <a:hlinkClick r:id="" action="ppaction://media"/>
          </p:cNvPr>
          <p:cNvPicPr>
            <a:picLocks noRot="1" noChangeAspect="1"/>
          </p:cNvPicPr>
          <p:nvPr>
            <a:wavAudioFile r:embed="rId1" name="~PP3950.WAV"/>
          </p:nvPr>
        </p:nvPicPr>
        <p:blipFill>
          <a:blip r:embed="rId3" cstate="print"/>
          <a:stretch>
            <a:fillRect/>
          </a:stretch>
        </p:blipFill>
        <p:spPr>
          <a:xfrm>
            <a:off x="8696325" y="6410325"/>
            <a:ext cx="304800" cy="304800"/>
          </a:xfrm>
          <a:prstGeom prst="rect">
            <a:avLst/>
          </a:prstGeom>
        </p:spPr>
      </p:pic>
    </p:spTree>
  </p:cSld>
  <p:clrMapOvr>
    <a:masterClrMapping/>
  </p:clrMapOvr>
  <p:transition advTm="40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اشکال روده ای آمیبیازیس</a:t>
            </a:r>
            <a:endParaRPr lang="en-US" sz="4000" dirty="0">
              <a:cs typeface="B Yagut" pitchFamily="2" charset="-78"/>
            </a:endParaRPr>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 نوع بدون علامت یا علائم ضعیف مثل نفخ ، یبوست و </a:t>
            </a:r>
            <a:r>
              <a:rPr lang="en-US" dirty="0" smtClean="0">
                <a:cs typeface="B Yagut" pitchFamily="2" charset="-78"/>
              </a:rPr>
              <a:t>.</a:t>
            </a:r>
            <a:r>
              <a:rPr lang="fa-IR" dirty="0" smtClean="0">
                <a:cs typeface="B Yagut" pitchFamily="2" charset="-78"/>
              </a:rPr>
              <a:t>گاهی اسهال است </a:t>
            </a:r>
          </a:p>
          <a:p>
            <a:pPr algn="r">
              <a:lnSpc>
                <a:spcPct val="150000"/>
              </a:lnSpc>
              <a:buNone/>
            </a:pPr>
            <a:r>
              <a:rPr lang="fa-IR" dirty="0" smtClean="0">
                <a:cs typeface="B Yagut" pitchFamily="2" charset="-78"/>
              </a:rPr>
              <a:t>- نوع غیرخونی که با درد شکم و اسهال ایجاد می گردد </a:t>
            </a:r>
          </a:p>
          <a:p>
            <a:pPr algn="r">
              <a:lnSpc>
                <a:spcPct val="150000"/>
              </a:lnSpc>
              <a:buNone/>
            </a:pPr>
            <a:r>
              <a:rPr lang="fa-IR" dirty="0" smtClean="0">
                <a:cs typeface="B Yagut" pitchFamily="2" charset="-78"/>
              </a:rPr>
              <a:t>- نوع خونی که اسهال و دل درد همراه با خون و بلغم در مدفوع وجود دارد</a:t>
            </a:r>
            <a:endParaRPr lang="en-US" dirty="0"/>
          </a:p>
        </p:txBody>
      </p:sp>
      <p:pic>
        <p:nvPicPr>
          <p:cNvPr id="6" name="~PP1199.WAV">
            <a:hlinkClick r:id="" action="ppaction://media"/>
          </p:cNvPr>
          <p:cNvPicPr>
            <a:picLocks noRot="1" noChangeAspect="1"/>
          </p:cNvPicPr>
          <p:nvPr>
            <a:wavAudioFile r:embed="rId1" name="~PP119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itle 1"/>
          <p:cNvSpPr>
            <a:spLocks noGrp="1"/>
          </p:cNvSpPr>
          <p:nvPr>
            <p:ph type="title"/>
          </p:nvPr>
        </p:nvSpPr>
        <p:spPr/>
        <p:txBody>
          <a:bodyPr>
            <a:normAutofit/>
          </a:bodyPr>
          <a:lstStyle/>
          <a:p>
            <a:pPr eaLnBrk="1" hangingPunct="1"/>
            <a:r>
              <a:rPr lang="fa-IR" sz="4000" dirty="0" smtClean="0">
                <a:cs typeface="B Yagut" pitchFamily="2" charset="-78"/>
              </a:rPr>
              <a:t>بیماری زایی آمیببیازیس</a:t>
            </a:r>
            <a:endParaRPr lang="en-US" sz="4000" dirty="0" smtClean="0">
              <a:cs typeface="B Yagut" pitchFamily="2" charset="-78"/>
            </a:endParaRPr>
          </a:p>
        </p:txBody>
      </p:sp>
      <p:sp>
        <p:nvSpPr>
          <p:cNvPr id="394243" name="Content Placeholder 2"/>
          <p:cNvSpPr>
            <a:spLocks noGrp="1"/>
          </p:cNvSpPr>
          <p:nvPr>
            <p:ph idx="1"/>
          </p:nvPr>
        </p:nvSpPr>
        <p:spPr/>
        <p:txBody>
          <a:bodyPr>
            <a:noAutofit/>
          </a:bodyPr>
          <a:lstStyle/>
          <a:p>
            <a:pPr algn="r" eaLnBrk="1" hangingPunct="1">
              <a:lnSpc>
                <a:spcPct val="150000"/>
              </a:lnSpc>
              <a:buNone/>
            </a:pPr>
            <a:r>
              <a:rPr lang="fa-IR" dirty="0" smtClean="0">
                <a:cs typeface="B Yagut" pitchFamily="2" charset="-78"/>
              </a:rPr>
              <a:t>انگل آمیبیازیس ممکن ا ست در روده بشکل هم زیستی وجود داشته و یا به بافت ها هجوم برده و بیماری روده ای ایجاد کند.</a:t>
            </a:r>
          </a:p>
        </p:txBody>
      </p:sp>
      <p:pic>
        <p:nvPicPr>
          <p:cNvPr id="4" name="~PP2655.WAV">
            <a:hlinkClick r:id="" action="ppaction://media"/>
          </p:cNvPr>
          <p:cNvPicPr>
            <a:picLocks noRot="1" noChangeAspect="1"/>
          </p:cNvPicPr>
          <p:nvPr>
            <a:wavAudioFile r:embed="rId1" name="~PP265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32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fa-IR" sz="4000" dirty="0" smtClean="0">
                <a:cs typeface="B Yagut" pitchFamily="2" charset="-78"/>
              </a:rPr>
              <a:t>عفونت انگلی </a:t>
            </a:r>
          </a:p>
        </p:txBody>
      </p:sp>
      <p:sp>
        <p:nvSpPr>
          <p:cNvPr id="3" name="Content Placeholder 2"/>
          <p:cNvSpPr>
            <a:spLocks noGrp="1"/>
          </p:cNvSpPr>
          <p:nvPr>
            <p:ph idx="1"/>
          </p:nvPr>
        </p:nvSpPr>
        <p:spPr/>
        <p:txBody>
          <a:bodyPr/>
          <a:lstStyle/>
          <a:p>
            <a:pPr algn="r">
              <a:lnSpc>
                <a:spcPct val="150000"/>
              </a:lnSpc>
              <a:buNone/>
            </a:pPr>
            <a:r>
              <a:rPr lang="fa-IR" sz="2800" dirty="0" smtClean="0">
                <a:cs typeface="B Yagut" pitchFamily="2" charset="-78"/>
              </a:rPr>
              <a:t>تک یاخته است که انگل به دو شکل کیست و ترو فوزوئیت که قدرت تهاجمی جهت ایجاد بیماری دارد وجود دارد . وحتی عفونت مزمن شده و بصورت اسهال خونی مشاهده می شود </a:t>
            </a:r>
            <a:r>
              <a:rPr lang="fa-IR" dirty="0" smtClean="0">
                <a:cs typeface="B Yagut" pitchFamily="2" charset="-78"/>
              </a:rPr>
              <a:t>.</a:t>
            </a:r>
            <a:endParaRPr lang="en-US" dirty="0" smtClean="0">
              <a:cs typeface="B Yagut"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5NN7CDR5NKU2-831-1125</_dlc_DocId>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x062f__x0627__x0646__x0634__x06af__x0627__x0647_ xmlns="12fdc5dc-769e-4543-b10d-fbea3dac4417">زاهدان</_x062f__x0627__x0646__x0634__x06af__x0627__x0647_>
    <_dlc_DocIdUrl xmlns="1047730d-92e1-4018-9084-d932fd3a7f58">
      <Url>http://www.health.gov.ir/hnd/_layouts/DocIdRedir.aspx?ID=5NN7CDR5NKU2-831-1125</Url>
      <Description>5NN7CDR5NKU2-831-1125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006455-958E-4DE6-989C-53BF84C28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9B40EB-A646-4C86-A570-EF9803E12BF5}">
  <ds:schemaRefs>
    <ds:schemaRef ds:uri="1047730d-92e1-4018-9084-d932fd3a7f58"/>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12fdc5dc-769e-4543-b10d-fbea3dac4417"/>
    <ds:schemaRef ds:uri="http://www.w3.org/XML/1998/namespace"/>
  </ds:schemaRefs>
</ds:datastoreItem>
</file>

<file path=customXml/itemProps3.xml><?xml version="1.0" encoding="utf-8"?>
<ds:datastoreItem xmlns:ds="http://schemas.openxmlformats.org/officeDocument/2006/customXml" ds:itemID="{65419AB4-1390-4A74-90E5-C3B993D051F9}">
  <ds:schemaRefs>
    <ds:schemaRef ds:uri="http://schemas.microsoft.com/sharepoint/v3/contenttype/forms"/>
  </ds:schemaRefs>
</ds:datastoreItem>
</file>

<file path=customXml/itemProps4.xml><?xml version="1.0" encoding="utf-8"?>
<ds:datastoreItem xmlns:ds="http://schemas.openxmlformats.org/officeDocument/2006/customXml" ds:itemID="{59675ED6-3EFA-46DD-94E3-AD50CB33B8D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360</TotalTime>
  <Words>1172</Words>
  <Application>Microsoft Office PowerPoint</Application>
  <PresentationFormat>On-screen Show (4:3)</PresentationFormat>
  <Paragraphs>134</Paragraphs>
  <Slides>32</Slides>
  <Notes>0</Notes>
  <HiddenSlides>0</HiddenSlides>
  <MMClips>29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 Yagut</vt:lpstr>
      <vt:lpstr>Calibri</vt:lpstr>
      <vt:lpstr>Times New Roman</vt:lpstr>
      <vt:lpstr>Office Theme</vt:lpstr>
      <vt:lpstr>آشنایی با بیماری های واگیر</vt:lpstr>
      <vt:lpstr>مشخصات سند</vt:lpstr>
      <vt:lpstr> اهداف آموزشی </vt:lpstr>
      <vt:lpstr> فهرست عناوین </vt:lpstr>
      <vt:lpstr> مقدمه </vt:lpstr>
      <vt:lpstr>تعریف آمیبیازیس</vt:lpstr>
      <vt:lpstr>اشکال روده ای آمیبیازیس</vt:lpstr>
      <vt:lpstr>بیماری زایی آمیببیازیس</vt:lpstr>
      <vt:lpstr>عفونت انگلی </vt:lpstr>
      <vt:lpstr>ﻋﻼﺋﻢ ﺑﯿﻤﺎری آﻣﯿﺒﯿﺎزﯾﺲ</vt:lpstr>
      <vt:lpstr>آلودگی به انگلی آمیبیازیس</vt:lpstr>
      <vt:lpstr>  افراد در معرض خطر آمیبیازیس  </vt:lpstr>
      <vt:lpstr>شکل روده ای انگل</vt:lpstr>
      <vt:lpstr>ضایعات آمیبیازیس </vt:lpstr>
      <vt:lpstr>نحوه انتشار عفونت آمیبیازیس</vt:lpstr>
      <vt:lpstr>عامل عفونت </vt:lpstr>
      <vt:lpstr>و قوع بیماری</vt:lpstr>
      <vt:lpstr>مخزن بیماری </vt:lpstr>
      <vt:lpstr>انتقال بیماری</vt:lpstr>
      <vt:lpstr>دوره کمون </vt:lpstr>
      <vt:lpstr> دوره واگیری </vt:lpstr>
      <vt:lpstr>مراقبت و پیشگیری بیماری</vt:lpstr>
      <vt:lpstr>مراقبت و پیشگیری بیماری</vt:lpstr>
      <vt:lpstr>مراقبت و پیشگیری بیماری</vt:lpstr>
      <vt:lpstr>درمان اختصاصی</vt:lpstr>
      <vt:lpstr>نکات مورد توجه در درمان</vt:lpstr>
      <vt:lpstr>مراﻗﺒﺖ و ﭘﯿﺸﮕﯿﺮی </vt:lpstr>
      <vt:lpstr>مراقبت وپیشگیری</vt:lpstr>
      <vt:lpstr> نتیجه گیری</vt:lpstr>
      <vt:lpstr> پرسش نظری </vt:lpstr>
      <vt:lpstr>منابع</vt:lpstr>
      <vt:lpstr>نظرات وپیشنهادات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amebiasis</dc:title>
  <dc:creator>Danesh</dc:creator>
  <cp:lastModifiedBy>Sima Jalali</cp:lastModifiedBy>
  <cp:revision>130</cp:revision>
  <dcterms:created xsi:type="dcterms:W3CDTF">2006-08-16T00:00:00Z</dcterms:created>
  <dcterms:modified xsi:type="dcterms:W3CDTF">2020-12-05T05:56:29Z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aeac7a9c-10f7-4d45-9064-19b691aff3d9</vt:lpwstr>
  </property>
  <property fmtid="{D5CDD505-2E9C-101B-9397-08002B2CF9AE}" pid="3" name="ContentTypeId">
    <vt:lpwstr>0x01010038EE485FB9274448B5E5B0FF0ECB3346</vt:lpwstr>
  </property>
</Properties>
</file>